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285" r:id="rId3"/>
    <p:sldId id="300" r:id="rId4"/>
    <p:sldId id="301" r:id="rId5"/>
    <p:sldId id="302" r:id="rId6"/>
    <p:sldId id="286" r:id="rId7"/>
    <p:sldId id="278" r:id="rId8"/>
    <p:sldId id="294" r:id="rId9"/>
    <p:sldId id="298" r:id="rId10"/>
    <p:sldId id="297" r:id="rId11"/>
    <p:sldId id="287" r:id="rId12"/>
    <p:sldId id="260" r:id="rId13"/>
    <p:sldId id="304" r:id="rId14"/>
    <p:sldId id="305" r:id="rId15"/>
    <p:sldId id="306" r:id="rId16"/>
    <p:sldId id="303" r:id="rId17"/>
    <p:sldId id="307" r:id="rId18"/>
    <p:sldId id="308" r:id="rId19"/>
    <p:sldId id="288" r:id="rId20"/>
    <p:sldId id="265" r:id="rId21"/>
    <p:sldId id="266" r:id="rId22"/>
    <p:sldId id="267" r:id="rId23"/>
    <p:sldId id="268" r:id="rId24"/>
    <p:sldId id="269" r:id="rId25"/>
    <p:sldId id="271" r:id="rId26"/>
    <p:sldId id="283" r:id="rId27"/>
    <p:sldId id="292" r:id="rId28"/>
    <p:sldId id="293" r:id="rId29"/>
    <p:sldId id="290" r:id="rId30"/>
    <p:sldId id="282" r:id="rId31"/>
    <p:sldId id="284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SI\Downloads\Jelentes_abrai_tablai_Charts_Tables_of_the_Report_2014_novemb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I\Downloads\Jelentes_abrai_tablai_Charts_Tables_of_the_Report_2014_novemb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I\Downloads\Jelentes_abrai_tablai_Charts_Tables_of_the_Report_2014_novemb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I\AppData\Local\Microsoft\Windows\Temporary%20Internet%20Files\Content.IE5\JEH9LGZI\Eurostat%20&#225;br&#225;k%20-%20brutt&#243;%20&#225;ll&#243;eszk%20-%20munkaer&#337;%20termel&#233;kenys&#233;g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SI\AppData\Local\Microsoft\Windows\Temporary%20Internet%20Files\Content.IE5\JEH9LGZI\Eurostat%20&#225;br&#225;k%20-%20brutt&#243;%20&#225;ll&#243;eszk%20-%20munkaer&#337;%20termel&#233;kenys&#233;g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CSI\AppData\Local\Microsoft\Windows\Temporary%20Internet%20Files\Content.IE5\6GXSLB9R\Eurostat%20&#225;br&#225;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7.8375555555555559E-2"/>
          <c:y val="4.4132592592592591E-2"/>
          <c:w val="0.81640249999999959"/>
          <c:h val="0.64714222222222262"/>
        </c:manualLayout>
      </c:layout>
      <c:barChart>
        <c:barDir val="col"/>
        <c:grouping val="clustered"/>
        <c:ser>
          <c:idx val="1"/>
          <c:order val="0"/>
          <c:tx>
            <c:strRef>
              <c:f>'21_ábra_chart'!$F$9</c:f>
              <c:strCache>
                <c:ptCount val="1"/>
                <c:pt idx="0">
                  <c:v>Egy év alatt kiadott építési engedélyek száma</c:v>
                </c:pt>
              </c:strCache>
            </c:strRef>
          </c:tx>
          <c:spPr>
            <a:solidFill>
              <a:srgbClr val="78A3D5"/>
            </a:solidFill>
            <a:ln>
              <a:solidFill>
                <a:srgbClr val="232157"/>
              </a:solidFill>
            </a:ln>
          </c:spPr>
          <c:cat>
            <c:strRef>
              <c:f>'21_ábra_chart'!$E$10:$E$27</c:f>
              <c:strCache>
                <c:ptCount val="18"/>
                <c:pt idx="0">
                  <c:v>2010.I.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2011.I.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2012.I.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2013.I.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2014. I.</c:v>
                </c:pt>
                <c:pt idx="17">
                  <c:v>II.</c:v>
                </c:pt>
              </c:strCache>
            </c:strRef>
          </c:cat>
          <c:val>
            <c:numRef>
              <c:f>'21_ábra_chart'!$F$10:$F$27</c:f>
              <c:numCache>
                <c:formatCode>0.0</c:formatCode>
                <c:ptCount val="18"/>
                <c:pt idx="0">
                  <c:v>4.9119999999999999</c:v>
                </c:pt>
                <c:pt idx="1">
                  <c:v>4.2539999999999996</c:v>
                </c:pt>
                <c:pt idx="2">
                  <c:v>4.4340000000000002</c:v>
                </c:pt>
                <c:pt idx="3">
                  <c:v>3.7530000000000001</c:v>
                </c:pt>
                <c:pt idx="4">
                  <c:v>2.3979999999999997</c:v>
                </c:pt>
                <c:pt idx="5">
                  <c:v>3.4789999999999988</c:v>
                </c:pt>
                <c:pt idx="6">
                  <c:v>2.9919999999999987</c:v>
                </c:pt>
                <c:pt idx="7">
                  <c:v>3.6189999999999998</c:v>
                </c:pt>
                <c:pt idx="8">
                  <c:v>2.1459999999999999</c:v>
                </c:pt>
                <c:pt idx="9">
                  <c:v>2.742</c:v>
                </c:pt>
                <c:pt idx="10">
                  <c:v>2.9059999999999997</c:v>
                </c:pt>
                <c:pt idx="11">
                  <c:v>2.8059999999999987</c:v>
                </c:pt>
                <c:pt idx="12">
                  <c:v>1.383</c:v>
                </c:pt>
                <c:pt idx="13">
                  <c:v>2.0179999999999998</c:v>
                </c:pt>
                <c:pt idx="14">
                  <c:v>1.9259999999999982</c:v>
                </c:pt>
                <c:pt idx="15">
                  <c:v>2.2090000000000001</c:v>
                </c:pt>
                <c:pt idx="16">
                  <c:v>1.653999999999999</c:v>
                </c:pt>
                <c:pt idx="17">
                  <c:v>2.3549999999999982</c:v>
                </c:pt>
              </c:numCache>
            </c:numRef>
          </c:val>
        </c:ser>
        <c:axId val="73630080"/>
        <c:axId val="73631616"/>
      </c:barChart>
      <c:lineChart>
        <c:grouping val="standard"/>
        <c:ser>
          <c:idx val="0"/>
          <c:order val="1"/>
          <c:tx>
            <c:strRef>
              <c:f>'21_ábra_chart'!$G$9</c:f>
              <c:strCache>
                <c:ptCount val="1"/>
                <c:pt idx="0">
                  <c:v>Reálbér éves növ.ütem (jobb skála)</c:v>
                </c:pt>
              </c:strCache>
            </c:strRef>
          </c:tx>
          <c:spPr>
            <a:ln>
              <a:solidFill>
                <a:srgbClr val="DA0000"/>
              </a:solidFill>
            </a:ln>
          </c:spPr>
          <c:marker>
            <c:symbol val="circle"/>
            <c:size val="8"/>
            <c:spPr>
              <a:solidFill>
                <a:srgbClr val="DA0000"/>
              </a:solidFill>
              <a:ln>
                <a:noFill/>
              </a:ln>
            </c:spPr>
          </c:marker>
          <c:cat>
            <c:strRef>
              <c:f>'21_ábra_chart'!$E$10:$E$27</c:f>
              <c:strCache>
                <c:ptCount val="18"/>
                <c:pt idx="0">
                  <c:v>2010.I.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2011.I.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2012.I.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2013.I.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2014. I.</c:v>
                </c:pt>
                <c:pt idx="17">
                  <c:v>II.</c:v>
                </c:pt>
              </c:strCache>
            </c:strRef>
          </c:cat>
          <c:val>
            <c:numRef>
              <c:f>'21_ábra_chart'!$G$10:$G$27</c:f>
              <c:numCache>
                <c:formatCode>0.0</c:formatCode>
                <c:ptCount val="18"/>
                <c:pt idx="0">
                  <c:v>1.8876149236846089</c:v>
                </c:pt>
                <c:pt idx="1">
                  <c:v>-1.7273905694024307</c:v>
                </c:pt>
                <c:pt idx="2">
                  <c:v>2.1709282266759686</c:v>
                </c:pt>
                <c:pt idx="3">
                  <c:v>4.8251620636883095</c:v>
                </c:pt>
                <c:pt idx="4">
                  <c:v>4.4199548895157648</c:v>
                </c:pt>
                <c:pt idx="5">
                  <c:v>6.9072343430721901</c:v>
                </c:pt>
                <c:pt idx="6">
                  <c:v>7.8416570160447385</c:v>
                </c:pt>
                <c:pt idx="7">
                  <c:v>3.9403064529542036</c:v>
                </c:pt>
                <c:pt idx="8">
                  <c:v>-3.0962692942043333</c:v>
                </c:pt>
                <c:pt idx="9">
                  <c:v>-3.7707602808521186</c:v>
                </c:pt>
                <c:pt idx="10">
                  <c:v>-5.5162115283378874</c:v>
                </c:pt>
                <c:pt idx="11">
                  <c:v>-9.1066466005355835</c:v>
                </c:pt>
                <c:pt idx="12">
                  <c:v>-1.2365162066032566E-2</c:v>
                </c:pt>
                <c:pt idx="13">
                  <c:v>2.2428713989816931</c:v>
                </c:pt>
                <c:pt idx="14">
                  <c:v>4.1843189237651988</c:v>
                </c:pt>
                <c:pt idx="15">
                  <c:v>10.626150364956088</c:v>
                </c:pt>
                <c:pt idx="16">
                  <c:v>9.9210659521686893</c:v>
                </c:pt>
                <c:pt idx="17">
                  <c:v>6.8261212323475569</c:v>
                </c:pt>
              </c:numCache>
            </c:numRef>
          </c:val>
        </c:ser>
        <c:ser>
          <c:idx val="2"/>
          <c:order val="2"/>
          <c:tx>
            <c:strRef>
              <c:f>'21_ábra_chart'!$H$9</c:f>
              <c:strCache>
                <c:ptCount val="1"/>
                <c:pt idx="0">
                  <c:v>Új háztartásihitel kihelyezés, év/év (jobb skála)</c:v>
                </c:pt>
              </c:strCache>
            </c:strRef>
          </c:tx>
          <c:spPr>
            <a:ln w="41275">
              <a:solidFill>
                <a:schemeClr val="accent6">
                  <a:lumMod val="50000"/>
                </a:schemeClr>
              </a:solidFill>
              <a:prstDash val="sysDot"/>
            </a:ln>
          </c:spPr>
          <c:marker>
            <c:symbol val="none"/>
          </c:marker>
          <c:cat>
            <c:strRef>
              <c:f>'21_ábra_chart'!$E$10:$E$27</c:f>
              <c:strCache>
                <c:ptCount val="18"/>
                <c:pt idx="0">
                  <c:v>2010.I.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2011.I.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2012.I.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2013.I.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2014. I.</c:v>
                </c:pt>
                <c:pt idx="17">
                  <c:v>II.</c:v>
                </c:pt>
              </c:strCache>
            </c:strRef>
          </c:cat>
          <c:val>
            <c:numRef>
              <c:f>'21_ábra_chart'!$H$10:$H$27</c:f>
              <c:numCache>
                <c:formatCode>0.0</c:formatCode>
                <c:ptCount val="18"/>
                <c:pt idx="0">
                  <c:v>-57.248869023588647</c:v>
                </c:pt>
                <c:pt idx="1">
                  <c:v>-49.993276740378768</c:v>
                </c:pt>
                <c:pt idx="2">
                  <c:v>-39.607811288789719</c:v>
                </c:pt>
                <c:pt idx="3">
                  <c:v>-27.391120400070051</c:v>
                </c:pt>
                <c:pt idx="4">
                  <c:v>-27.65913981124379</c:v>
                </c:pt>
                <c:pt idx="5">
                  <c:v>-27.695991146210687</c:v>
                </c:pt>
                <c:pt idx="6">
                  <c:v>-23.681959370920239</c:v>
                </c:pt>
                <c:pt idx="7">
                  <c:v>-18.45522360729132</c:v>
                </c:pt>
                <c:pt idx="8">
                  <c:v>-12.537827998842133</c:v>
                </c:pt>
                <c:pt idx="9">
                  <c:v>-14.53365302202865</c:v>
                </c:pt>
                <c:pt idx="10">
                  <c:v>-19.634303502568784</c:v>
                </c:pt>
                <c:pt idx="11">
                  <c:v>-29.389104098615388</c:v>
                </c:pt>
                <c:pt idx="12">
                  <c:v>-33.657060591892417</c:v>
                </c:pt>
                <c:pt idx="13">
                  <c:v>-26.180785362994893</c:v>
                </c:pt>
                <c:pt idx="14">
                  <c:v>-11.229233407750268</c:v>
                </c:pt>
                <c:pt idx="15">
                  <c:v>8.17742713582102</c:v>
                </c:pt>
                <c:pt idx="16">
                  <c:v>22.806513938089122</c:v>
                </c:pt>
                <c:pt idx="17">
                  <c:v>33.021540092235554</c:v>
                </c:pt>
              </c:numCache>
            </c:numRef>
          </c:val>
        </c:ser>
        <c:marker val="1"/>
        <c:axId val="73648000"/>
        <c:axId val="73646080"/>
      </c:lineChart>
      <c:catAx>
        <c:axId val="73630080"/>
        <c:scaling>
          <c:orientation val="minMax"/>
        </c:scaling>
        <c:axPos val="b"/>
        <c:numFmt formatCode="m/d/yyyy" sourceLinked="1"/>
        <c:tickLblPos val="low"/>
        <c:spPr>
          <a:ln>
            <a:solidFill>
              <a:sysClr val="windowText" lastClr="000000">
                <a:lumMod val="100000"/>
              </a:sysClr>
            </a:solidFill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73631616"/>
        <c:crosses val="autoZero"/>
        <c:auto val="1"/>
        <c:lblAlgn val="ctr"/>
        <c:lblOffset val="100"/>
        <c:tickLblSkip val="1"/>
      </c:catAx>
      <c:valAx>
        <c:axId val="73631616"/>
        <c:scaling>
          <c:orientation val="minMax"/>
          <c:max val="6"/>
          <c:min val="-5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b="0"/>
                  <a:t>ezer db</a:t>
                </a:r>
              </a:p>
            </c:rich>
          </c:tx>
          <c:layout>
            <c:manualLayout>
              <c:xMode val="edge"/>
              <c:yMode val="edge"/>
              <c:x val="7.5847222222222302E-2"/>
              <c:y val="3.9592592592592625E-4"/>
            </c:manualLayout>
          </c:layout>
        </c:title>
        <c:numFmt formatCode="#\ ##0" sourceLinked="0"/>
        <c:tickLblPos val="nextTo"/>
        <c:spPr>
          <a:ln>
            <a:solidFill>
              <a:sysClr val="windowText" lastClr="000000">
                <a:lumMod val="100000"/>
              </a:sysClr>
            </a:solidFill>
          </a:ln>
        </c:spPr>
        <c:crossAx val="73630080"/>
        <c:crosses val="autoZero"/>
        <c:crossBetween val="between"/>
        <c:majorUnit val="1"/>
      </c:valAx>
      <c:valAx>
        <c:axId val="73646080"/>
        <c:scaling>
          <c:orientation val="minMax"/>
          <c:max val="48"/>
          <c:min val="-40"/>
        </c:scaling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b="0"/>
                  <a:t>%</a:t>
                </a:r>
              </a:p>
            </c:rich>
          </c:tx>
          <c:layout>
            <c:manualLayout>
              <c:xMode val="edge"/>
              <c:yMode val="edge"/>
              <c:x val="0.86355444444444462"/>
              <c:y val="3.9592592592592625E-4"/>
            </c:manualLayout>
          </c:layout>
        </c:title>
        <c:numFmt formatCode="#\ ##0" sourceLinked="0"/>
        <c:tickLblPos val="nextTo"/>
        <c:spPr>
          <a:ln w="9525" cap="flat" cmpd="sng" algn="ctr">
            <a:solidFill>
              <a:sysClr val="windowText" lastClr="000000">
                <a:lumMod val="100000"/>
              </a:sysClr>
            </a:solidFill>
            <a:prstDash val="solid"/>
            <a:round/>
            <a:headEnd type="none" w="med" len="med"/>
            <a:tailEnd type="none" w="med" len="med"/>
          </a:ln>
        </c:spPr>
        <c:crossAx val="73648000"/>
        <c:crosses val="max"/>
        <c:crossBetween val="between"/>
        <c:majorUnit val="8"/>
      </c:valAx>
      <c:catAx>
        <c:axId val="73648000"/>
        <c:scaling>
          <c:orientation val="minMax"/>
        </c:scaling>
        <c:delete val="1"/>
        <c:axPos val="b"/>
        <c:numFmt formatCode="m/d/yyyy" sourceLinked="1"/>
        <c:tickLblPos val="none"/>
        <c:crossAx val="73646080"/>
        <c:crosses val="autoZero"/>
        <c:auto val="1"/>
        <c:lblAlgn val="ctr"/>
        <c:lblOffset val="100"/>
      </c:catAx>
      <c:spPr>
        <a:noFill/>
        <a:ln>
          <a:solidFill>
            <a:sysClr val="windowText" lastClr="000000">
              <a:lumMod val="100000"/>
            </a:sysClr>
          </a:solidFill>
        </a:ln>
        <a:extLst>
          <a:ext uri="{909E8E84-426E-40DD-AFC4-6F175D3DCCD1}">
            <a14:hiddenFill xmlns:a14="http://schemas.microsoft.com/office/drawing/2010/main" xmlns:r="http://schemas.openxmlformats.org/officeDocument/2006/relationships" xmlns="">
              <a:solidFill>
                <a:sysClr val="window" lastClr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8.0462777777777703E-2"/>
          <c:y val="0.83653703703703708"/>
          <c:w val="0.8108522222222222"/>
          <c:h val="0.14700000000000021"/>
        </c:manualLayout>
      </c:layout>
      <c:spPr>
        <a:ln w="9525" cap="flat" cmpd="sng" algn="ctr">
          <a:solidFill>
            <a:sysClr val="windowText" lastClr="000000">
              <a:lumMod val="100000"/>
            </a:sysClr>
          </a:solidFill>
          <a:prstDash val="solid"/>
          <a:round/>
          <a:headEnd type="none" w="med" len="med"/>
          <a:tailEnd type="none" w="med" len="med"/>
        </a:ln>
      </c:sp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5.5171991616687364E-2"/>
          <c:y val="5.1654171482139785E-2"/>
          <c:w val="0.88829209067853265"/>
          <c:h val="0.70535685185185149"/>
        </c:manualLayout>
      </c:layout>
      <c:lineChart>
        <c:grouping val="standard"/>
        <c:ser>
          <c:idx val="0"/>
          <c:order val="0"/>
          <c:tx>
            <c:strRef>
              <c:f>v1_ábra_chart!$F$9</c:f>
              <c:strCache>
                <c:ptCount val="1"/>
                <c:pt idx="0">
                  <c:v>Vállalati szektor (hitelintézetek)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v1_ábra_chart!$E$10:$E$35</c:f>
              <c:strCache>
                <c:ptCount val="26"/>
                <c:pt idx="0">
                  <c:v>2008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2009 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2010 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2011 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2012 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  <c:pt idx="20">
                  <c:v>2013 I.</c:v>
                </c:pt>
                <c:pt idx="21">
                  <c:v>II.</c:v>
                </c:pt>
                <c:pt idx="22">
                  <c:v>III.</c:v>
                </c:pt>
                <c:pt idx="23">
                  <c:v>IV.</c:v>
                </c:pt>
                <c:pt idx="24">
                  <c:v>2014 I.</c:v>
                </c:pt>
                <c:pt idx="25">
                  <c:v>II.</c:v>
                </c:pt>
              </c:strCache>
            </c:strRef>
          </c:cat>
          <c:val>
            <c:numRef>
              <c:f>v1_ábra_chart!$F$10:$F$35</c:f>
              <c:numCache>
                <c:formatCode>0.0</c:formatCode>
                <c:ptCount val="26"/>
                <c:pt idx="0">
                  <c:v>17.005155516599164</c:v>
                </c:pt>
                <c:pt idx="1">
                  <c:v>14.169281741484788</c:v>
                </c:pt>
                <c:pt idx="2">
                  <c:v>14.081925691024098</c:v>
                </c:pt>
                <c:pt idx="3">
                  <c:v>6.4854491530933736</c:v>
                </c:pt>
                <c:pt idx="4">
                  <c:v>2.2873940550201657</c:v>
                </c:pt>
                <c:pt idx="5">
                  <c:v>0.51490188640319612</c:v>
                </c:pt>
                <c:pt idx="6">
                  <c:v>-5.3967858237259119</c:v>
                </c:pt>
                <c:pt idx="7">
                  <c:v>-5.2665446273549685</c:v>
                </c:pt>
                <c:pt idx="8">
                  <c:v>-4.6383642908758409</c:v>
                </c:pt>
                <c:pt idx="9">
                  <c:v>-5.7997684611847182</c:v>
                </c:pt>
                <c:pt idx="10">
                  <c:v>-3.7900490073080535</c:v>
                </c:pt>
                <c:pt idx="11">
                  <c:v>-2.489843888541674</c:v>
                </c:pt>
                <c:pt idx="12">
                  <c:v>-3.5553491049777839</c:v>
                </c:pt>
                <c:pt idx="13">
                  <c:v>-2.6144235311824882</c:v>
                </c:pt>
                <c:pt idx="14">
                  <c:v>-3.0660391148152564</c:v>
                </c:pt>
                <c:pt idx="15">
                  <c:v>-3.7738143436128992</c:v>
                </c:pt>
                <c:pt idx="16">
                  <c:v>-4.1532510406894945</c:v>
                </c:pt>
                <c:pt idx="17">
                  <c:v>-4.5259132082520477</c:v>
                </c:pt>
                <c:pt idx="18">
                  <c:v>-4.9156359327458405</c:v>
                </c:pt>
                <c:pt idx="19">
                  <c:v>-4.8737013696282361</c:v>
                </c:pt>
                <c:pt idx="20">
                  <c:v>-4.5089607831669909</c:v>
                </c:pt>
                <c:pt idx="21">
                  <c:v>-4.106826030035835</c:v>
                </c:pt>
                <c:pt idx="22">
                  <c:v>-4.9809546629483364E-2</c:v>
                </c:pt>
                <c:pt idx="23">
                  <c:v>-1.1524100863103901</c:v>
                </c:pt>
                <c:pt idx="24">
                  <c:v>-1.3349198624680911</c:v>
                </c:pt>
                <c:pt idx="25">
                  <c:v>4.5580318938087977E-2</c:v>
                </c:pt>
              </c:numCache>
            </c:numRef>
          </c:val>
        </c:ser>
        <c:marker val="1"/>
        <c:axId val="73818112"/>
        <c:axId val="73819648"/>
      </c:lineChart>
      <c:lineChart>
        <c:grouping val="standard"/>
        <c:ser>
          <c:idx val="2"/>
          <c:order val="1"/>
          <c:tx>
            <c:strRef>
              <c:f>v1_ábra_chart!$G$9</c:f>
              <c:strCache>
                <c:ptCount val="1"/>
                <c:pt idx="0">
                  <c:v>KKV szektor (bankrendszer)</c:v>
                </c:pt>
              </c:strCache>
            </c:strRef>
          </c:tx>
          <c:spPr>
            <a:ln>
              <a:solidFill>
                <a:srgbClr val="DA0000"/>
              </a:solidFill>
              <a:prstDash val="sysDash"/>
            </a:ln>
          </c:spPr>
          <c:marker>
            <c:symbol val="none"/>
          </c:marker>
          <c:cat>
            <c:strRef>
              <c:f>v1_ábra_chart!$E$10:$E$35</c:f>
              <c:strCache>
                <c:ptCount val="26"/>
                <c:pt idx="0">
                  <c:v>2008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2009 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2010 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2011 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2012 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  <c:pt idx="20">
                  <c:v>2013 I.</c:v>
                </c:pt>
                <c:pt idx="21">
                  <c:v>II.</c:v>
                </c:pt>
                <c:pt idx="22">
                  <c:v>III.</c:v>
                </c:pt>
                <c:pt idx="23">
                  <c:v>IV.</c:v>
                </c:pt>
                <c:pt idx="24">
                  <c:v>2014 I.</c:v>
                </c:pt>
                <c:pt idx="25">
                  <c:v>II.</c:v>
                </c:pt>
              </c:strCache>
            </c:strRef>
          </c:cat>
          <c:val>
            <c:numRef>
              <c:f>v1_ábra_chart!$G$10:$G$35</c:f>
              <c:numCache>
                <c:formatCode>0.0</c:formatCode>
                <c:ptCount val="26"/>
                <c:pt idx="0">
                  <c:v>21.171328363146031</c:v>
                </c:pt>
                <c:pt idx="1">
                  <c:v>18.53142085801025</c:v>
                </c:pt>
                <c:pt idx="2">
                  <c:v>20.384064690899685</c:v>
                </c:pt>
                <c:pt idx="3">
                  <c:v>11.740166570915108</c:v>
                </c:pt>
                <c:pt idx="4">
                  <c:v>3.5826563092342192</c:v>
                </c:pt>
                <c:pt idx="5">
                  <c:v>-0.49156311088971483</c:v>
                </c:pt>
                <c:pt idx="6">
                  <c:v>-5.3957039477856057</c:v>
                </c:pt>
                <c:pt idx="7">
                  <c:v>-7.5897172260660506</c:v>
                </c:pt>
                <c:pt idx="8">
                  <c:v>-6.021555033595086</c:v>
                </c:pt>
                <c:pt idx="9">
                  <c:v>-7.2151162427270545</c:v>
                </c:pt>
                <c:pt idx="10">
                  <c:v>-7.3101156849853295</c:v>
                </c:pt>
                <c:pt idx="11">
                  <c:v>-6.9484270985573584</c:v>
                </c:pt>
                <c:pt idx="12">
                  <c:v>-5.8633613392734274</c:v>
                </c:pt>
                <c:pt idx="13">
                  <c:v>-4.8926251045693414</c:v>
                </c:pt>
                <c:pt idx="14">
                  <c:v>-4.5690463596679765</c:v>
                </c:pt>
                <c:pt idx="15">
                  <c:v>-4.8455759146690145</c:v>
                </c:pt>
                <c:pt idx="16">
                  <c:v>-4.9377524330027063</c:v>
                </c:pt>
                <c:pt idx="17">
                  <c:v>-4.8455759146690145</c:v>
                </c:pt>
                <c:pt idx="18">
                  <c:v>-4.3687517634245552</c:v>
                </c:pt>
                <c:pt idx="19">
                  <c:v>-4.2263414738551734</c:v>
                </c:pt>
                <c:pt idx="20">
                  <c:v>-5.0990248013575705</c:v>
                </c:pt>
                <c:pt idx="21">
                  <c:v>-6.4142185564771461</c:v>
                </c:pt>
                <c:pt idx="22">
                  <c:v>0.67000000000000093</c:v>
                </c:pt>
                <c:pt idx="23">
                  <c:v>2.2604379304000027E-2</c:v>
                </c:pt>
                <c:pt idx="24">
                  <c:v>0.49910182496025235</c:v>
                </c:pt>
                <c:pt idx="25">
                  <c:v>1.2058073718786109</c:v>
                </c:pt>
              </c:numCache>
            </c:numRef>
          </c:val>
        </c:ser>
        <c:marker val="1"/>
        <c:axId val="73821568"/>
        <c:axId val="73827456"/>
      </c:lineChart>
      <c:catAx>
        <c:axId val="73818112"/>
        <c:scaling>
          <c:orientation val="minMax"/>
        </c:scaling>
        <c:axPos val="b"/>
        <c:numFmt formatCode="General" sourceLinked="1"/>
        <c:tickLblPos val="low"/>
        <c:spPr>
          <a:ln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73819648"/>
        <c:crosses val="autoZero"/>
        <c:auto val="1"/>
        <c:lblAlgn val="ctr"/>
        <c:lblOffset val="100"/>
        <c:tickLblSkip val="1"/>
      </c:catAx>
      <c:valAx>
        <c:axId val="73819648"/>
        <c:scaling>
          <c:orientation val="minMax"/>
          <c:max val="22"/>
          <c:min val="-14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6.4504436945382493E-2"/>
              <c:y val="7.8527221134395942E-4"/>
            </c:manualLayout>
          </c:layout>
        </c:title>
        <c:numFmt formatCode="0" sourceLinked="0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73818112"/>
        <c:crosses val="autoZero"/>
        <c:crossBetween val="between"/>
        <c:majorUnit val="2"/>
      </c:valAx>
      <c:catAx>
        <c:axId val="73821568"/>
        <c:scaling>
          <c:orientation val="minMax"/>
        </c:scaling>
        <c:delete val="1"/>
        <c:axPos val="b"/>
        <c:tickLblPos val="none"/>
        <c:crossAx val="73827456"/>
        <c:crosses val="autoZero"/>
        <c:auto val="1"/>
        <c:lblAlgn val="ctr"/>
        <c:lblOffset val="100"/>
      </c:catAx>
      <c:valAx>
        <c:axId val="73827456"/>
        <c:scaling>
          <c:orientation val="minMax"/>
          <c:max val="22"/>
          <c:min val="-14"/>
        </c:scaling>
        <c:axPos val="r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89947742643280693"/>
              <c:y val="7.8527221134395942E-4"/>
            </c:manualLayout>
          </c:layout>
        </c:title>
        <c:numFmt formatCode="0" sourceLinked="0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73821568"/>
        <c:crosses val="max"/>
        <c:crossBetween val="between"/>
        <c:majorUnit val="2"/>
      </c:valAx>
      <c:spPr>
        <a:noFill/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1.2429696287964004E-2"/>
          <c:y val="0.9068155555555556"/>
          <c:w val="0.96979724756628061"/>
          <c:h val="7.0175925925925919E-2"/>
        </c:manualLayout>
      </c:layout>
      <c:spPr>
        <a:noFill/>
        <a:ln>
          <a:solidFill>
            <a:schemeClr val="tx1"/>
          </a:solidFill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 panose="020F0502020204030204" pitchFamily="34" charset="0"/>
          <a:ea typeface="Calibri"/>
          <a:cs typeface="Calibri"/>
        </a:defRPr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7967084142321254E-2"/>
          <c:y val="4.7838703703703793E-2"/>
          <c:w val="0.92049410010235866"/>
          <c:h val="0.64871055329268013"/>
        </c:manualLayout>
      </c:layout>
      <c:lineChart>
        <c:grouping val="standard"/>
        <c:ser>
          <c:idx val="6"/>
          <c:order val="0"/>
          <c:tx>
            <c:strRef>
              <c:f>'64_ábra_chart'!$G$8</c:f>
              <c:strCache>
                <c:ptCount val="1"/>
                <c:pt idx="0">
                  <c:v>Magyarország</c:v>
                </c:pt>
              </c:strCache>
            </c:strRef>
          </c:tx>
          <c:spPr>
            <a:ln w="28575">
              <a:solidFill>
                <a:srgbClr val="DA0000"/>
              </a:solidFill>
            </a:ln>
          </c:spPr>
          <c:marker>
            <c:symbol val="none"/>
          </c:marker>
          <c:cat>
            <c:numRef>
              <c:f>'64_ábra_chart'!$F$9:$F$87</c:f>
              <c:numCache>
                <c:formatCode>mmm</c:formatCode>
                <c:ptCount val="79"/>
                <c:pt idx="0" formatCode="yyyy/mmm">
                  <c:v>39447</c:v>
                </c:pt>
                <c:pt idx="1">
                  <c:v>39478</c:v>
                </c:pt>
                <c:pt idx="2">
                  <c:v>39507</c:v>
                </c:pt>
                <c:pt idx="3">
                  <c:v>39538</c:v>
                </c:pt>
                <c:pt idx="4">
                  <c:v>39568</c:v>
                </c:pt>
                <c:pt idx="5">
                  <c:v>39599</c:v>
                </c:pt>
                <c:pt idx="6">
                  <c:v>39629</c:v>
                </c:pt>
                <c:pt idx="7">
                  <c:v>39660</c:v>
                </c:pt>
                <c:pt idx="8">
                  <c:v>39691</c:v>
                </c:pt>
                <c:pt idx="9">
                  <c:v>39721</c:v>
                </c:pt>
                <c:pt idx="10">
                  <c:v>39752</c:v>
                </c:pt>
                <c:pt idx="11">
                  <c:v>39782</c:v>
                </c:pt>
                <c:pt idx="12" formatCode="yyyy/mmm">
                  <c:v>39813</c:v>
                </c:pt>
                <c:pt idx="13">
                  <c:v>39844</c:v>
                </c:pt>
                <c:pt idx="14">
                  <c:v>39872</c:v>
                </c:pt>
                <c:pt idx="15">
                  <c:v>39903</c:v>
                </c:pt>
                <c:pt idx="16">
                  <c:v>39933</c:v>
                </c:pt>
                <c:pt idx="17">
                  <c:v>39964</c:v>
                </c:pt>
                <c:pt idx="18">
                  <c:v>39994</c:v>
                </c:pt>
                <c:pt idx="19">
                  <c:v>40025</c:v>
                </c:pt>
                <c:pt idx="20">
                  <c:v>40056</c:v>
                </c:pt>
                <c:pt idx="21">
                  <c:v>40086</c:v>
                </c:pt>
                <c:pt idx="22">
                  <c:v>40117</c:v>
                </c:pt>
                <c:pt idx="23">
                  <c:v>40147</c:v>
                </c:pt>
                <c:pt idx="24" formatCode="yyyy/mmm">
                  <c:v>40178</c:v>
                </c:pt>
                <c:pt idx="25">
                  <c:v>40209</c:v>
                </c:pt>
                <c:pt idx="26">
                  <c:v>40237</c:v>
                </c:pt>
                <c:pt idx="27">
                  <c:v>40268</c:v>
                </c:pt>
                <c:pt idx="28">
                  <c:v>40298</c:v>
                </c:pt>
                <c:pt idx="29">
                  <c:v>40329</c:v>
                </c:pt>
                <c:pt idx="30">
                  <c:v>40359</c:v>
                </c:pt>
                <c:pt idx="31">
                  <c:v>40390</c:v>
                </c:pt>
                <c:pt idx="32">
                  <c:v>40421</c:v>
                </c:pt>
                <c:pt idx="33">
                  <c:v>40451</c:v>
                </c:pt>
                <c:pt idx="34">
                  <c:v>40482</c:v>
                </c:pt>
                <c:pt idx="35">
                  <c:v>40512</c:v>
                </c:pt>
                <c:pt idx="36" formatCode="yyyy/mmm">
                  <c:v>40543</c:v>
                </c:pt>
                <c:pt idx="37">
                  <c:v>40574</c:v>
                </c:pt>
                <c:pt idx="38">
                  <c:v>40602</c:v>
                </c:pt>
                <c:pt idx="39">
                  <c:v>40633</c:v>
                </c:pt>
                <c:pt idx="40">
                  <c:v>40663</c:v>
                </c:pt>
                <c:pt idx="41">
                  <c:v>40694</c:v>
                </c:pt>
                <c:pt idx="42">
                  <c:v>40724</c:v>
                </c:pt>
                <c:pt idx="43">
                  <c:v>40755</c:v>
                </c:pt>
                <c:pt idx="44">
                  <c:v>40786</c:v>
                </c:pt>
                <c:pt idx="45">
                  <c:v>40816</c:v>
                </c:pt>
                <c:pt idx="46">
                  <c:v>40847</c:v>
                </c:pt>
                <c:pt idx="47">
                  <c:v>40877</c:v>
                </c:pt>
                <c:pt idx="48" formatCode="yyyy/mmm">
                  <c:v>40908</c:v>
                </c:pt>
                <c:pt idx="49">
                  <c:v>40939</c:v>
                </c:pt>
                <c:pt idx="50">
                  <c:v>40968</c:v>
                </c:pt>
                <c:pt idx="51">
                  <c:v>40999</c:v>
                </c:pt>
                <c:pt idx="52">
                  <c:v>41029</c:v>
                </c:pt>
                <c:pt idx="53">
                  <c:v>41060</c:v>
                </c:pt>
                <c:pt idx="54">
                  <c:v>41090</c:v>
                </c:pt>
                <c:pt idx="55">
                  <c:v>41121</c:v>
                </c:pt>
                <c:pt idx="56">
                  <c:v>41152</c:v>
                </c:pt>
                <c:pt idx="57">
                  <c:v>41182</c:v>
                </c:pt>
                <c:pt idx="58">
                  <c:v>41213</c:v>
                </c:pt>
                <c:pt idx="59">
                  <c:v>41243</c:v>
                </c:pt>
                <c:pt idx="60" formatCode="yyyy/mmm">
                  <c:v>41274</c:v>
                </c:pt>
                <c:pt idx="61">
                  <c:v>41305</c:v>
                </c:pt>
                <c:pt idx="62">
                  <c:v>41333</c:v>
                </c:pt>
                <c:pt idx="63">
                  <c:v>41364</c:v>
                </c:pt>
                <c:pt idx="64">
                  <c:v>41394</c:v>
                </c:pt>
                <c:pt idx="65">
                  <c:v>41425</c:v>
                </c:pt>
                <c:pt idx="66">
                  <c:v>41455</c:v>
                </c:pt>
                <c:pt idx="67">
                  <c:v>41486</c:v>
                </c:pt>
                <c:pt idx="68">
                  <c:v>41517</c:v>
                </c:pt>
                <c:pt idx="69">
                  <c:v>41547</c:v>
                </c:pt>
                <c:pt idx="70">
                  <c:v>41578</c:v>
                </c:pt>
                <c:pt idx="71">
                  <c:v>41608</c:v>
                </c:pt>
                <c:pt idx="72" formatCode="yyyy/mmm">
                  <c:v>41639</c:v>
                </c:pt>
                <c:pt idx="73">
                  <c:v>41670</c:v>
                </c:pt>
                <c:pt idx="74">
                  <c:v>41698</c:v>
                </c:pt>
                <c:pt idx="75">
                  <c:v>41729</c:v>
                </c:pt>
                <c:pt idx="76">
                  <c:v>41759</c:v>
                </c:pt>
                <c:pt idx="77">
                  <c:v>41790</c:v>
                </c:pt>
                <c:pt idx="78" formatCode="yyyy/mmm">
                  <c:v>41820</c:v>
                </c:pt>
              </c:numCache>
            </c:numRef>
          </c:cat>
          <c:val>
            <c:numRef>
              <c:f>'64_ábra_chart'!$G$9:$G$87</c:f>
              <c:numCache>
                <c:formatCode>0.0</c:formatCode>
                <c:ptCount val="79"/>
                <c:pt idx="0">
                  <c:v>132.84745381702712</c:v>
                </c:pt>
                <c:pt idx="1">
                  <c:v>137.7992531613605</c:v>
                </c:pt>
                <c:pt idx="2">
                  <c:v>136.01079632002833</c:v>
                </c:pt>
                <c:pt idx="3">
                  <c:v>138.40825366661431</c:v>
                </c:pt>
                <c:pt idx="4">
                  <c:v>135.68692824149809</c:v>
                </c:pt>
                <c:pt idx="5">
                  <c:v>134.70200434455757</c:v>
                </c:pt>
                <c:pt idx="6">
                  <c:v>136.58955721124912</c:v>
                </c:pt>
                <c:pt idx="7">
                  <c:v>131.12619326449038</c:v>
                </c:pt>
                <c:pt idx="8">
                  <c:v>137.36447153119619</c:v>
                </c:pt>
                <c:pt idx="9">
                  <c:v>141.94263820823124</c:v>
                </c:pt>
                <c:pt idx="10">
                  <c:v>152.53876949144239</c:v>
                </c:pt>
                <c:pt idx="11">
                  <c:v>147.36284144924664</c:v>
                </c:pt>
                <c:pt idx="12">
                  <c:v>144.81889068887057</c:v>
                </c:pt>
                <c:pt idx="13">
                  <c:v>154.65908353315839</c:v>
                </c:pt>
                <c:pt idx="14">
                  <c:v>153.28639593145218</c:v>
                </c:pt>
                <c:pt idx="15">
                  <c:v>155.88570854169032</c:v>
                </c:pt>
                <c:pt idx="16">
                  <c:v>148.94708181692442</c:v>
                </c:pt>
                <c:pt idx="17">
                  <c:v>145.38359755628571</c:v>
                </c:pt>
                <c:pt idx="18">
                  <c:v>140.25489317105857</c:v>
                </c:pt>
                <c:pt idx="19">
                  <c:v>138.51325761147999</c:v>
                </c:pt>
                <c:pt idx="20">
                  <c:v>139.67607515865234</c:v>
                </c:pt>
                <c:pt idx="21">
                  <c:v>141.33787067775862</c:v>
                </c:pt>
                <c:pt idx="22">
                  <c:v>140.37749910404997</c:v>
                </c:pt>
                <c:pt idx="23">
                  <c:v>140.02578626318598</c:v>
                </c:pt>
                <c:pt idx="24">
                  <c:v>138.04443590779223</c:v>
                </c:pt>
                <c:pt idx="25">
                  <c:v>141.71089375192398</c:v>
                </c:pt>
                <c:pt idx="26">
                  <c:v>140.01415899882829</c:v>
                </c:pt>
                <c:pt idx="27">
                  <c:v>140.25492338625278</c:v>
                </c:pt>
                <c:pt idx="28">
                  <c:v>137.4990717584007</c:v>
                </c:pt>
                <c:pt idx="29">
                  <c:v>140.72940482330495</c:v>
                </c:pt>
                <c:pt idx="30">
                  <c:v>145.48709874625214</c:v>
                </c:pt>
                <c:pt idx="31">
                  <c:v>143.83586660078734</c:v>
                </c:pt>
                <c:pt idx="32">
                  <c:v>145.31770080350981</c:v>
                </c:pt>
                <c:pt idx="33">
                  <c:v>142.77844674633661</c:v>
                </c:pt>
                <c:pt idx="34">
                  <c:v>138.4635255322589</c:v>
                </c:pt>
                <c:pt idx="35">
                  <c:v>142.86363843643281</c:v>
                </c:pt>
                <c:pt idx="36">
                  <c:v>140.847560172295</c:v>
                </c:pt>
                <c:pt idx="37">
                  <c:v>139.04774304173253</c:v>
                </c:pt>
                <c:pt idx="38">
                  <c:v>137.15176817346551</c:v>
                </c:pt>
                <c:pt idx="39">
                  <c:v>134.47128002248979</c:v>
                </c:pt>
                <c:pt idx="40">
                  <c:v>133.74987995802277</c:v>
                </c:pt>
                <c:pt idx="41">
                  <c:v>136.26337740579589</c:v>
                </c:pt>
                <c:pt idx="42">
                  <c:v>135.87841616420002</c:v>
                </c:pt>
                <c:pt idx="43">
                  <c:v>138.34134126222645</c:v>
                </c:pt>
                <c:pt idx="44">
                  <c:v>136.26506228078497</c:v>
                </c:pt>
                <c:pt idx="45">
                  <c:v>137.15427097537756</c:v>
                </c:pt>
                <c:pt idx="46">
                  <c:v>136.57086215704831</c:v>
                </c:pt>
                <c:pt idx="47">
                  <c:v>135.74851705406851</c:v>
                </c:pt>
                <c:pt idx="48">
                  <c:v>131.56919184689343</c:v>
                </c:pt>
                <c:pt idx="49">
                  <c:v>128.67392288919305</c:v>
                </c:pt>
                <c:pt idx="50">
                  <c:v>126.4012254331253</c:v>
                </c:pt>
                <c:pt idx="51">
                  <c:v>126.47637695242605</c:v>
                </c:pt>
                <c:pt idx="52">
                  <c:v>126.26146671062455</c:v>
                </c:pt>
                <c:pt idx="53">
                  <c:v>127.00937313361926</c:v>
                </c:pt>
                <c:pt idx="54">
                  <c:v>123.55024479172495</c:v>
                </c:pt>
                <c:pt idx="55">
                  <c:v>120.74041277652661</c:v>
                </c:pt>
                <c:pt idx="56">
                  <c:v>119.44289074141896</c:v>
                </c:pt>
                <c:pt idx="57">
                  <c:v>118.90485060031779</c:v>
                </c:pt>
                <c:pt idx="58">
                  <c:v>115.83461812661331</c:v>
                </c:pt>
                <c:pt idx="59">
                  <c:v>114.51490945575679</c:v>
                </c:pt>
                <c:pt idx="60">
                  <c:v>113.81699214658261</c:v>
                </c:pt>
                <c:pt idx="61">
                  <c:v>113.37633342439885</c:v>
                </c:pt>
                <c:pt idx="62">
                  <c:v>112.65477397156323</c:v>
                </c:pt>
                <c:pt idx="63">
                  <c:v>112.60612077841709</c:v>
                </c:pt>
                <c:pt idx="64">
                  <c:v>111.93731114595356</c:v>
                </c:pt>
                <c:pt idx="65">
                  <c:v>110.22520573647347</c:v>
                </c:pt>
                <c:pt idx="66">
                  <c:v>110.36975706760528</c:v>
                </c:pt>
                <c:pt idx="67">
                  <c:v>111.85406575824932</c:v>
                </c:pt>
                <c:pt idx="68">
                  <c:v>111.91773072869988</c:v>
                </c:pt>
                <c:pt idx="69">
                  <c:v>114.9166642262297</c:v>
                </c:pt>
                <c:pt idx="70">
                  <c:v>111.4802293822403</c:v>
                </c:pt>
                <c:pt idx="71">
                  <c:v>111.49846849265467</c:v>
                </c:pt>
                <c:pt idx="72">
                  <c:v>105.62612897585635</c:v>
                </c:pt>
                <c:pt idx="73">
                  <c:v>105.66646011087192</c:v>
                </c:pt>
                <c:pt idx="74">
                  <c:v>109.65447464000289</c:v>
                </c:pt>
                <c:pt idx="75">
                  <c:v>109.10268623238959</c:v>
                </c:pt>
                <c:pt idx="76">
                  <c:v>109.27675791002723</c:v>
                </c:pt>
                <c:pt idx="77">
                  <c:v>106.42622354328979</c:v>
                </c:pt>
                <c:pt idx="78">
                  <c:v>106.85471605830284</c:v>
                </c:pt>
              </c:numCache>
            </c:numRef>
          </c:val>
        </c:ser>
        <c:ser>
          <c:idx val="9"/>
          <c:order val="1"/>
          <c:tx>
            <c:strRef>
              <c:f>'64_ábra_chart'!$H$8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28575">
              <a:solidFill>
                <a:srgbClr val="F79646">
                  <a:lumMod val="60000"/>
                  <a:lumOff val="40000"/>
                </a:srgbClr>
              </a:solidFill>
              <a:prstDash val="dashDot"/>
            </a:ln>
          </c:spPr>
          <c:marker>
            <c:symbol val="none"/>
          </c:marker>
          <c:cat>
            <c:numRef>
              <c:f>'64_ábra_chart'!$F$9:$F$87</c:f>
              <c:numCache>
                <c:formatCode>mmm</c:formatCode>
                <c:ptCount val="79"/>
                <c:pt idx="0" formatCode="yyyy/mmm">
                  <c:v>39447</c:v>
                </c:pt>
                <c:pt idx="1">
                  <c:v>39478</c:v>
                </c:pt>
                <c:pt idx="2">
                  <c:v>39507</c:v>
                </c:pt>
                <c:pt idx="3">
                  <c:v>39538</c:v>
                </c:pt>
                <c:pt idx="4">
                  <c:v>39568</c:v>
                </c:pt>
                <c:pt idx="5">
                  <c:v>39599</c:v>
                </c:pt>
                <c:pt idx="6">
                  <c:v>39629</c:v>
                </c:pt>
                <c:pt idx="7">
                  <c:v>39660</c:v>
                </c:pt>
                <c:pt idx="8">
                  <c:v>39691</c:v>
                </c:pt>
                <c:pt idx="9">
                  <c:v>39721</c:v>
                </c:pt>
                <c:pt idx="10">
                  <c:v>39752</c:v>
                </c:pt>
                <c:pt idx="11">
                  <c:v>39782</c:v>
                </c:pt>
                <c:pt idx="12" formatCode="yyyy/mmm">
                  <c:v>39813</c:v>
                </c:pt>
                <c:pt idx="13">
                  <c:v>39844</c:v>
                </c:pt>
                <c:pt idx="14">
                  <c:v>39872</c:v>
                </c:pt>
                <c:pt idx="15">
                  <c:v>39903</c:v>
                </c:pt>
                <c:pt idx="16">
                  <c:v>39933</c:v>
                </c:pt>
                <c:pt idx="17">
                  <c:v>39964</c:v>
                </c:pt>
                <c:pt idx="18">
                  <c:v>39994</c:v>
                </c:pt>
                <c:pt idx="19">
                  <c:v>40025</c:v>
                </c:pt>
                <c:pt idx="20">
                  <c:v>40056</c:v>
                </c:pt>
                <c:pt idx="21">
                  <c:v>40086</c:v>
                </c:pt>
                <c:pt idx="22">
                  <c:v>40117</c:v>
                </c:pt>
                <c:pt idx="23">
                  <c:v>40147</c:v>
                </c:pt>
                <c:pt idx="24" formatCode="yyyy/mmm">
                  <c:v>40178</c:v>
                </c:pt>
                <c:pt idx="25">
                  <c:v>40209</c:v>
                </c:pt>
                <c:pt idx="26">
                  <c:v>40237</c:v>
                </c:pt>
                <c:pt idx="27">
                  <c:v>40268</c:v>
                </c:pt>
                <c:pt idx="28">
                  <c:v>40298</c:v>
                </c:pt>
                <c:pt idx="29">
                  <c:v>40329</c:v>
                </c:pt>
                <c:pt idx="30">
                  <c:v>40359</c:v>
                </c:pt>
                <c:pt idx="31">
                  <c:v>40390</c:v>
                </c:pt>
                <c:pt idx="32">
                  <c:v>40421</c:v>
                </c:pt>
                <c:pt idx="33">
                  <c:v>40451</c:v>
                </c:pt>
                <c:pt idx="34">
                  <c:v>40482</c:v>
                </c:pt>
                <c:pt idx="35">
                  <c:v>40512</c:v>
                </c:pt>
                <c:pt idx="36" formatCode="yyyy/mmm">
                  <c:v>40543</c:v>
                </c:pt>
                <c:pt idx="37">
                  <c:v>40574</c:v>
                </c:pt>
                <c:pt idx="38">
                  <c:v>40602</c:v>
                </c:pt>
                <c:pt idx="39">
                  <c:v>40633</c:v>
                </c:pt>
                <c:pt idx="40">
                  <c:v>40663</c:v>
                </c:pt>
                <c:pt idx="41">
                  <c:v>40694</c:v>
                </c:pt>
                <c:pt idx="42">
                  <c:v>40724</c:v>
                </c:pt>
                <c:pt idx="43">
                  <c:v>40755</c:v>
                </c:pt>
                <c:pt idx="44">
                  <c:v>40786</c:v>
                </c:pt>
                <c:pt idx="45">
                  <c:v>40816</c:v>
                </c:pt>
                <c:pt idx="46">
                  <c:v>40847</c:v>
                </c:pt>
                <c:pt idx="47">
                  <c:v>40877</c:v>
                </c:pt>
                <c:pt idx="48" formatCode="yyyy/mmm">
                  <c:v>40908</c:v>
                </c:pt>
                <c:pt idx="49">
                  <c:v>40939</c:v>
                </c:pt>
                <c:pt idx="50">
                  <c:v>40968</c:v>
                </c:pt>
                <c:pt idx="51">
                  <c:v>40999</c:v>
                </c:pt>
                <c:pt idx="52">
                  <c:v>41029</c:v>
                </c:pt>
                <c:pt idx="53">
                  <c:v>41060</c:v>
                </c:pt>
                <c:pt idx="54">
                  <c:v>41090</c:v>
                </c:pt>
                <c:pt idx="55">
                  <c:v>41121</c:v>
                </c:pt>
                <c:pt idx="56">
                  <c:v>41152</c:v>
                </c:pt>
                <c:pt idx="57">
                  <c:v>41182</c:v>
                </c:pt>
                <c:pt idx="58">
                  <c:v>41213</c:v>
                </c:pt>
                <c:pt idx="59">
                  <c:v>41243</c:v>
                </c:pt>
                <c:pt idx="60" formatCode="yyyy/mmm">
                  <c:v>41274</c:v>
                </c:pt>
                <c:pt idx="61">
                  <c:v>41305</c:v>
                </c:pt>
                <c:pt idx="62">
                  <c:v>41333</c:v>
                </c:pt>
                <c:pt idx="63">
                  <c:v>41364</c:v>
                </c:pt>
                <c:pt idx="64">
                  <c:v>41394</c:v>
                </c:pt>
                <c:pt idx="65">
                  <c:v>41425</c:v>
                </c:pt>
                <c:pt idx="66">
                  <c:v>41455</c:v>
                </c:pt>
                <c:pt idx="67">
                  <c:v>41486</c:v>
                </c:pt>
                <c:pt idx="68">
                  <c:v>41517</c:v>
                </c:pt>
                <c:pt idx="69">
                  <c:v>41547</c:v>
                </c:pt>
                <c:pt idx="70">
                  <c:v>41578</c:v>
                </c:pt>
                <c:pt idx="71">
                  <c:v>41608</c:v>
                </c:pt>
                <c:pt idx="72" formatCode="yyyy/mmm">
                  <c:v>41639</c:v>
                </c:pt>
                <c:pt idx="73">
                  <c:v>41670</c:v>
                </c:pt>
                <c:pt idx="74">
                  <c:v>41698</c:v>
                </c:pt>
                <c:pt idx="75">
                  <c:v>41729</c:v>
                </c:pt>
                <c:pt idx="76">
                  <c:v>41759</c:v>
                </c:pt>
                <c:pt idx="77">
                  <c:v>41790</c:v>
                </c:pt>
                <c:pt idx="78" formatCode="yyyy/mmm">
                  <c:v>41820</c:v>
                </c:pt>
              </c:numCache>
            </c:numRef>
          </c:cat>
          <c:val>
            <c:numRef>
              <c:f>'64_ábra_chart'!$H$9:$H$87</c:f>
              <c:numCache>
                <c:formatCode>0.0</c:formatCode>
                <c:ptCount val="79"/>
                <c:pt idx="0">
                  <c:v>99.094088842252518</c:v>
                </c:pt>
                <c:pt idx="1">
                  <c:v>100.06725597753562</c:v>
                </c:pt>
                <c:pt idx="2">
                  <c:v>100.35407386362425</c:v>
                </c:pt>
                <c:pt idx="3">
                  <c:v>102.91510705512191</c:v>
                </c:pt>
                <c:pt idx="4">
                  <c:v>102.37878882180857</c:v>
                </c:pt>
                <c:pt idx="5">
                  <c:v>104.13154624937727</c:v>
                </c:pt>
                <c:pt idx="6">
                  <c:v>105.50307245524988</c:v>
                </c:pt>
                <c:pt idx="7">
                  <c:v>104.53256825499228</c:v>
                </c:pt>
                <c:pt idx="8">
                  <c:v>105.99901202429164</c:v>
                </c:pt>
                <c:pt idx="9">
                  <c:v>108.85161527323751</c:v>
                </c:pt>
                <c:pt idx="10">
                  <c:v>115.5282743202298</c:v>
                </c:pt>
                <c:pt idx="11">
                  <c:v>114.45171858845367</c:v>
                </c:pt>
                <c:pt idx="12">
                  <c:v>114.8097333154082</c:v>
                </c:pt>
                <c:pt idx="13">
                  <c:v>116.79001186373651</c:v>
                </c:pt>
                <c:pt idx="14">
                  <c:v>117.8852115776892</c:v>
                </c:pt>
                <c:pt idx="15">
                  <c:v>117.90356581392021</c:v>
                </c:pt>
                <c:pt idx="16">
                  <c:v>116.67735531592153</c:v>
                </c:pt>
                <c:pt idx="17">
                  <c:v>116.65805987478002</c:v>
                </c:pt>
                <c:pt idx="18">
                  <c:v>114.64194195309445</c:v>
                </c:pt>
                <c:pt idx="19">
                  <c:v>113.08741709088675</c:v>
                </c:pt>
                <c:pt idx="20">
                  <c:v>114.10245137692105</c:v>
                </c:pt>
                <c:pt idx="21">
                  <c:v>114.95513251317114</c:v>
                </c:pt>
                <c:pt idx="22">
                  <c:v>113.34857988464185</c:v>
                </c:pt>
                <c:pt idx="23">
                  <c:v>114.44122835562719</c:v>
                </c:pt>
                <c:pt idx="24">
                  <c:v>110.12004487474107</c:v>
                </c:pt>
                <c:pt idx="25">
                  <c:v>111.38306831541989</c:v>
                </c:pt>
                <c:pt idx="26">
                  <c:v>110.82023187751763</c:v>
                </c:pt>
                <c:pt idx="27">
                  <c:v>109.34641102149746</c:v>
                </c:pt>
                <c:pt idx="28">
                  <c:v>109.32907011934361</c:v>
                </c:pt>
                <c:pt idx="29">
                  <c:v>109.86873500657767</c:v>
                </c:pt>
                <c:pt idx="30">
                  <c:v>112.30562861567861</c:v>
                </c:pt>
                <c:pt idx="31">
                  <c:v>110.47395717767918</c:v>
                </c:pt>
                <c:pt idx="32">
                  <c:v>111.47206902925249</c:v>
                </c:pt>
                <c:pt idx="33">
                  <c:v>111.39169384183428</c:v>
                </c:pt>
                <c:pt idx="34">
                  <c:v>110.81094203976788</c:v>
                </c:pt>
                <c:pt idx="35">
                  <c:v>111.83720510991311</c:v>
                </c:pt>
                <c:pt idx="36">
                  <c:v>108.24620606104072</c:v>
                </c:pt>
                <c:pt idx="37">
                  <c:v>109.76413149482786</c:v>
                </c:pt>
                <c:pt idx="38">
                  <c:v>110.21221183328915</c:v>
                </c:pt>
                <c:pt idx="39">
                  <c:v>107.23005722961926</c:v>
                </c:pt>
                <c:pt idx="40">
                  <c:v>109.45471791806793</c:v>
                </c:pt>
                <c:pt idx="41">
                  <c:v>110.70139030857995</c:v>
                </c:pt>
                <c:pt idx="42">
                  <c:v>111.91793365533431</c:v>
                </c:pt>
                <c:pt idx="43">
                  <c:v>114.60341232310823</c:v>
                </c:pt>
                <c:pt idx="44">
                  <c:v>113.40076904225143</c:v>
                </c:pt>
                <c:pt idx="45">
                  <c:v>113.95973837147677</c:v>
                </c:pt>
                <c:pt idx="46">
                  <c:v>113.12797591490531</c:v>
                </c:pt>
                <c:pt idx="47">
                  <c:v>113.7084388446255</c:v>
                </c:pt>
                <c:pt idx="48">
                  <c:v>108.84222570665764</c:v>
                </c:pt>
                <c:pt idx="49">
                  <c:v>108.12139561898654</c:v>
                </c:pt>
                <c:pt idx="50">
                  <c:v>108.23910438069433</c:v>
                </c:pt>
                <c:pt idx="51">
                  <c:v>109.32517488131619</c:v>
                </c:pt>
                <c:pt idx="52">
                  <c:v>110.97553420443741</c:v>
                </c:pt>
                <c:pt idx="53">
                  <c:v>111.45118950721456</c:v>
                </c:pt>
                <c:pt idx="54">
                  <c:v>110.9061880058984</c:v>
                </c:pt>
                <c:pt idx="55">
                  <c:v>109.61596465234416</c:v>
                </c:pt>
                <c:pt idx="56">
                  <c:v>109.5645798008498</c:v>
                </c:pt>
                <c:pt idx="57">
                  <c:v>110.38937971594157</c:v>
                </c:pt>
                <c:pt idx="58">
                  <c:v>108.90959964110594</c:v>
                </c:pt>
                <c:pt idx="59">
                  <c:v>108.27894229961284</c:v>
                </c:pt>
                <c:pt idx="60">
                  <c:v>104.93520864639198</c:v>
                </c:pt>
                <c:pt idx="61">
                  <c:v>107.01934936982573</c:v>
                </c:pt>
                <c:pt idx="62">
                  <c:v>106.13022610961904</c:v>
                </c:pt>
                <c:pt idx="63">
                  <c:v>105.73642112420951</c:v>
                </c:pt>
                <c:pt idx="64">
                  <c:v>105.21770887475422</c:v>
                </c:pt>
                <c:pt idx="65">
                  <c:v>105.58686906108636</c:v>
                </c:pt>
                <c:pt idx="66">
                  <c:v>106.74052655082319</c:v>
                </c:pt>
                <c:pt idx="67">
                  <c:v>106.08315368032038</c:v>
                </c:pt>
                <c:pt idx="68">
                  <c:v>106.11675447117031</c:v>
                </c:pt>
                <c:pt idx="69">
                  <c:v>107.19216940261119</c:v>
                </c:pt>
                <c:pt idx="70">
                  <c:v>105.10044980058061</c:v>
                </c:pt>
                <c:pt idx="71">
                  <c:v>105.95718191909327</c:v>
                </c:pt>
                <c:pt idx="72">
                  <c:v>102.58067940552019</c:v>
                </c:pt>
                <c:pt idx="73">
                  <c:v>105.68400365663651</c:v>
                </c:pt>
                <c:pt idx="74">
                  <c:v>105.39372762196592</c:v>
                </c:pt>
                <c:pt idx="75">
                  <c:v>105.83177441164334</c:v>
                </c:pt>
                <c:pt idx="76">
                  <c:v>106.00859182662794</c:v>
                </c:pt>
                <c:pt idx="77">
                  <c:v>105.79884992405158</c:v>
                </c:pt>
                <c:pt idx="78">
                  <c:v>106.39186285456911</c:v>
                </c:pt>
              </c:numCache>
            </c:numRef>
          </c:val>
        </c:ser>
        <c:ser>
          <c:idx val="0"/>
          <c:order val="2"/>
          <c:tx>
            <c:strRef>
              <c:f>'64_ábra_chart'!$I$8</c:f>
              <c:strCache>
                <c:ptCount val="1"/>
                <c:pt idx="0">
                  <c:v>Szlovákia</c:v>
                </c:pt>
              </c:strCache>
            </c:strRef>
          </c:tx>
          <c:spPr>
            <a:ln w="28575">
              <a:solidFill>
                <a:srgbClr val="4BACC6">
                  <a:lumMod val="75000"/>
                </a:srgbClr>
              </a:solidFill>
              <a:prstDash val="dash"/>
            </a:ln>
          </c:spPr>
          <c:marker>
            <c:symbol val="none"/>
          </c:marker>
          <c:cat>
            <c:numRef>
              <c:f>'64_ábra_chart'!$F$9:$F$87</c:f>
              <c:numCache>
                <c:formatCode>mmm</c:formatCode>
                <c:ptCount val="79"/>
                <c:pt idx="0" formatCode="yyyy/mmm">
                  <c:v>39447</c:v>
                </c:pt>
                <c:pt idx="1">
                  <c:v>39478</c:v>
                </c:pt>
                <c:pt idx="2">
                  <c:v>39507</c:v>
                </c:pt>
                <c:pt idx="3">
                  <c:v>39538</c:v>
                </c:pt>
                <c:pt idx="4">
                  <c:v>39568</c:v>
                </c:pt>
                <c:pt idx="5">
                  <c:v>39599</c:v>
                </c:pt>
                <c:pt idx="6">
                  <c:v>39629</c:v>
                </c:pt>
                <c:pt idx="7">
                  <c:v>39660</c:v>
                </c:pt>
                <c:pt idx="8">
                  <c:v>39691</c:v>
                </c:pt>
                <c:pt idx="9">
                  <c:v>39721</c:v>
                </c:pt>
                <c:pt idx="10">
                  <c:v>39752</c:v>
                </c:pt>
                <c:pt idx="11">
                  <c:v>39782</c:v>
                </c:pt>
                <c:pt idx="12" formatCode="yyyy/mmm">
                  <c:v>39813</c:v>
                </c:pt>
                <c:pt idx="13">
                  <c:v>39844</c:v>
                </c:pt>
                <c:pt idx="14">
                  <c:v>39872</c:v>
                </c:pt>
                <c:pt idx="15">
                  <c:v>39903</c:v>
                </c:pt>
                <c:pt idx="16">
                  <c:v>39933</c:v>
                </c:pt>
                <c:pt idx="17">
                  <c:v>39964</c:v>
                </c:pt>
                <c:pt idx="18">
                  <c:v>39994</c:v>
                </c:pt>
                <c:pt idx="19">
                  <c:v>40025</c:v>
                </c:pt>
                <c:pt idx="20">
                  <c:v>40056</c:v>
                </c:pt>
                <c:pt idx="21">
                  <c:v>40086</c:v>
                </c:pt>
                <c:pt idx="22">
                  <c:v>40117</c:v>
                </c:pt>
                <c:pt idx="23">
                  <c:v>40147</c:v>
                </c:pt>
                <c:pt idx="24" formatCode="yyyy/mmm">
                  <c:v>40178</c:v>
                </c:pt>
                <c:pt idx="25">
                  <c:v>40209</c:v>
                </c:pt>
                <c:pt idx="26">
                  <c:v>40237</c:v>
                </c:pt>
                <c:pt idx="27">
                  <c:v>40268</c:v>
                </c:pt>
                <c:pt idx="28">
                  <c:v>40298</c:v>
                </c:pt>
                <c:pt idx="29">
                  <c:v>40329</c:v>
                </c:pt>
                <c:pt idx="30">
                  <c:v>40359</c:v>
                </c:pt>
                <c:pt idx="31">
                  <c:v>40390</c:v>
                </c:pt>
                <c:pt idx="32">
                  <c:v>40421</c:v>
                </c:pt>
                <c:pt idx="33">
                  <c:v>40451</c:v>
                </c:pt>
                <c:pt idx="34">
                  <c:v>40482</c:v>
                </c:pt>
                <c:pt idx="35">
                  <c:v>40512</c:v>
                </c:pt>
                <c:pt idx="36" formatCode="yyyy/mmm">
                  <c:v>40543</c:v>
                </c:pt>
                <c:pt idx="37">
                  <c:v>40574</c:v>
                </c:pt>
                <c:pt idx="38">
                  <c:v>40602</c:v>
                </c:pt>
                <c:pt idx="39">
                  <c:v>40633</c:v>
                </c:pt>
                <c:pt idx="40">
                  <c:v>40663</c:v>
                </c:pt>
                <c:pt idx="41">
                  <c:v>40694</c:v>
                </c:pt>
                <c:pt idx="42">
                  <c:v>40724</c:v>
                </c:pt>
                <c:pt idx="43">
                  <c:v>40755</c:v>
                </c:pt>
                <c:pt idx="44">
                  <c:v>40786</c:v>
                </c:pt>
                <c:pt idx="45">
                  <c:v>40816</c:v>
                </c:pt>
                <c:pt idx="46">
                  <c:v>40847</c:v>
                </c:pt>
                <c:pt idx="47">
                  <c:v>40877</c:v>
                </c:pt>
                <c:pt idx="48" formatCode="yyyy/mmm">
                  <c:v>40908</c:v>
                </c:pt>
                <c:pt idx="49">
                  <c:v>40939</c:v>
                </c:pt>
                <c:pt idx="50">
                  <c:v>40968</c:v>
                </c:pt>
                <c:pt idx="51">
                  <c:v>40999</c:v>
                </c:pt>
                <c:pt idx="52">
                  <c:v>41029</c:v>
                </c:pt>
                <c:pt idx="53">
                  <c:v>41060</c:v>
                </c:pt>
                <c:pt idx="54">
                  <c:v>41090</c:v>
                </c:pt>
                <c:pt idx="55">
                  <c:v>41121</c:v>
                </c:pt>
                <c:pt idx="56">
                  <c:v>41152</c:v>
                </c:pt>
                <c:pt idx="57">
                  <c:v>41182</c:v>
                </c:pt>
                <c:pt idx="58">
                  <c:v>41213</c:v>
                </c:pt>
                <c:pt idx="59">
                  <c:v>41243</c:v>
                </c:pt>
                <c:pt idx="60" formatCode="yyyy/mmm">
                  <c:v>41274</c:v>
                </c:pt>
                <c:pt idx="61">
                  <c:v>41305</c:v>
                </c:pt>
                <c:pt idx="62">
                  <c:v>41333</c:v>
                </c:pt>
                <c:pt idx="63">
                  <c:v>41364</c:v>
                </c:pt>
                <c:pt idx="64">
                  <c:v>41394</c:v>
                </c:pt>
                <c:pt idx="65">
                  <c:v>41425</c:v>
                </c:pt>
                <c:pt idx="66">
                  <c:v>41455</c:v>
                </c:pt>
                <c:pt idx="67">
                  <c:v>41486</c:v>
                </c:pt>
                <c:pt idx="68">
                  <c:v>41517</c:v>
                </c:pt>
                <c:pt idx="69">
                  <c:v>41547</c:v>
                </c:pt>
                <c:pt idx="70">
                  <c:v>41578</c:v>
                </c:pt>
                <c:pt idx="71">
                  <c:v>41608</c:v>
                </c:pt>
                <c:pt idx="72" formatCode="yyyy/mmm">
                  <c:v>41639</c:v>
                </c:pt>
                <c:pt idx="73">
                  <c:v>41670</c:v>
                </c:pt>
                <c:pt idx="74">
                  <c:v>41698</c:v>
                </c:pt>
                <c:pt idx="75">
                  <c:v>41729</c:v>
                </c:pt>
                <c:pt idx="76">
                  <c:v>41759</c:v>
                </c:pt>
                <c:pt idx="77">
                  <c:v>41790</c:v>
                </c:pt>
                <c:pt idx="78" formatCode="yyyy/mmm">
                  <c:v>41820</c:v>
                </c:pt>
              </c:numCache>
            </c:numRef>
          </c:cat>
          <c:val>
            <c:numRef>
              <c:f>'64_ábra_chart'!$I$9:$I$87</c:f>
              <c:numCache>
                <c:formatCode>0.0</c:formatCode>
                <c:ptCount val="79"/>
                <c:pt idx="0">
                  <c:v>82.328958182815725</c:v>
                </c:pt>
                <c:pt idx="1">
                  <c:v>84.825174327770625</c:v>
                </c:pt>
                <c:pt idx="2">
                  <c:v>84.924518220223547</c:v>
                </c:pt>
                <c:pt idx="3">
                  <c:v>86.721913926331624</c:v>
                </c:pt>
                <c:pt idx="4">
                  <c:v>87.637416037767181</c:v>
                </c:pt>
                <c:pt idx="5">
                  <c:v>86.887472224716689</c:v>
                </c:pt>
                <c:pt idx="6">
                  <c:v>91.106408375219672</c:v>
                </c:pt>
                <c:pt idx="7">
                  <c:v>91.783956248153714</c:v>
                </c:pt>
                <c:pt idx="8">
                  <c:v>91.621909751940166</c:v>
                </c:pt>
                <c:pt idx="9">
                  <c:v>92.349149843816406</c:v>
                </c:pt>
                <c:pt idx="10">
                  <c:v>93.755181636689343</c:v>
                </c:pt>
                <c:pt idx="11">
                  <c:v>91.949348915849271</c:v>
                </c:pt>
                <c:pt idx="12">
                  <c:v>82.597651927928112</c:v>
                </c:pt>
                <c:pt idx="13">
                  <c:v>87.223423608273038</c:v>
                </c:pt>
                <c:pt idx="14">
                  <c:v>87.507210185866498</c:v>
                </c:pt>
                <c:pt idx="15">
                  <c:v>89.535379933034108</c:v>
                </c:pt>
                <c:pt idx="16">
                  <c:v>90.086718994658114</c:v>
                </c:pt>
                <c:pt idx="17">
                  <c:v>89.523459043134878</c:v>
                </c:pt>
                <c:pt idx="18">
                  <c:v>91.13926545219411</c:v>
                </c:pt>
                <c:pt idx="19">
                  <c:v>91.840792677773919</c:v>
                </c:pt>
                <c:pt idx="20">
                  <c:v>91.902163093311017</c:v>
                </c:pt>
                <c:pt idx="21">
                  <c:v>92.942112500487369</c:v>
                </c:pt>
                <c:pt idx="22">
                  <c:v>93.745459130212197</c:v>
                </c:pt>
                <c:pt idx="23">
                  <c:v>94.134684355670146</c:v>
                </c:pt>
                <c:pt idx="24">
                  <c:v>90.623106488231684</c:v>
                </c:pt>
                <c:pt idx="25">
                  <c:v>92.862233158759295</c:v>
                </c:pt>
                <c:pt idx="26">
                  <c:v>92.578004473865363</c:v>
                </c:pt>
                <c:pt idx="27">
                  <c:v>92.536573830034527</c:v>
                </c:pt>
                <c:pt idx="28">
                  <c:v>91.550582510596655</c:v>
                </c:pt>
                <c:pt idx="29">
                  <c:v>90.895675507481556</c:v>
                </c:pt>
                <c:pt idx="30">
                  <c:v>92.499436835623555</c:v>
                </c:pt>
                <c:pt idx="31">
                  <c:v>93.122741952480098</c:v>
                </c:pt>
                <c:pt idx="32">
                  <c:v>93.312555225795734</c:v>
                </c:pt>
                <c:pt idx="33">
                  <c:v>94.032134763557508</c:v>
                </c:pt>
                <c:pt idx="34">
                  <c:v>95.254755131006348</c:v>
                </c:pt>
                <c:pt idx="35">
                  <c:v>95.266947739387817</c:v>
                </c:pt>
                <c:pt idx="36">
                  <c:v>90.859179347710679</c:v>
                </c:pt>
                <c:pt idx="37">
                  <c:v>92.302152419323008</c:v>
                </c:pt>
                <c:pt idx="38">
                  <c:v>92.660742896579222</c:v>
                </c:pt>
                <c:pt idx="39">
                  <c:v>93.883370293158734</c:v>
                </c:pt>
                <c:pt idx="40">
                  <c:v>93.997796365568121</c:v>
                </c:pt>
                <c:pt idx="41">
                  <c:v>94.295716066047987</c:v>
                </c:pt>
                <c:pt idx="42">
                  <c:v>95.765682048277327</c:v>
                </c:pt>
                <c:pt idx="43">
                  <c:v>97.574446559611218</c:v>
                </c:pt>
                <c:pt idx="44">
                  <c:v>98.071997219907232</c:v>
                </c:pt>
                <c:pt idx="45">
                  <c:v>98.314005493362927</c:v>
                </c:pt>
                <c:pt idx="46">
                  <c:v>98.867307369054387</c:v>
                </c:pt>
                <c:pt idx="47">
                  <c:v>98.896412008299379</c:v>
                </c:pt>
                <c:pt idx="48">
                  <c:v>94.942459780509097</c:v>
                </c:pt>
                <c:pt idx="49">
                  <c:v>96.525858113045985</c:v>
                </c:pt>
                <c:pt idx="50">
                  <c:v>94.597776905332893</c:v>
                </c:pt>
                <c:pt idx="51">
                  <c:v>94.572741417112724</c:v>
                </c:pt>
                <c:pt idx="52">
                  <c:v>94.532827508155563</c:v>
                </c:pt>
                <c:pt idx="53">
                  <c:v>93.8054699387108</c:v>
                </c:pt>
                <c:pt idx="54">
                  <c:v>95.248570995281682</c:v>
                </c:pt>
                <c:pt idx="55">
                  <c:v>95.732471425963439</c:v>
                </c:pt>
                <c:pt idx="56">
                  <c:v>95.120280859797859</c:v>
                </c:pt>
                <c:pt idx="57">
                  <c:v>96.175107472271847</c:v>
                </c:pt>
                <c:pt idx="58">
                  <c:v>96.533375206297848</c:v>
                </c:pt>
                <c:pt idx="59">
                  <c:v>96.66922241839498</c:v>
                </c:pt>
                <c:pt idx="60">
                  <c:v>93.3673917567437</c:v>
                </c:pt>
                <c:pt idx="61">
                  <c:v>94.998705727607671</c:v>
                </c:pt>
                <c:pt idx="62">
                  <c:v>94.672575295275379</c:v>
                </c:pt>
                <c:pt idx="63">
                  <c:v>94.374767056792578</c:v>
                </c:pt>
                <c:pt idx="64">
                  <c:v>94.034957577028848</c:v>
                </c:pt>
                <c:pt idx="65">
                  <c:v>93.801988436842578</c:v>
                </c:pt>
                <c:pt idx="66">
                  <c:v>95.137539930112624</c:v>
                </c:pt>
                <c:pt idx="67">
                  <c:v>95.783718580526639</c:v>
                </c:pt>
                <c:pt idx="68">
                  <c:v>95.917532029878089</c:v>
                </c:pt>
                <c:pt idx="69">
                  <c:v>96.257010644444563</c:v>
                </c:pt>
                <c:pt idx="70">
                  <c:v>94.262379012700677</c:v>
                </c:pt>
                <c:pt idx="71">
                  <c:v>95.785363927805264</c:v>
                </c:pt>
                <c:pt idx="72">
                  <c:v>93.161530536215679</c:v>
                </c:pt>
                <c:pt idx="73">
                  <c:v>95.919078586213004</c:v>
                </c:pt>
                <c:pt idx="74">
                  <c:v>95.414234545069775</c:v>
                </c:pt>
                <c:pt idx="75">
                  <c:v>95.674218201989888</c:v>
                </c:pt>
                <c:pt idx="76">
                  <c:v>95.398325435120739</c:v>
                </c:pt>
                <c:pt idx="77">
                  <c:v>95.151585846973219</c:v>
                </c:pt>
                <c:pt idx="78">
                  <c:v>95.561250527115789</c:v>
                </c:pt>
              </c:numCache>
            </c:numRef>
          </c:val>
        </c:ser>
        <c:ser>
          <c:idx val="2"/>
          <c:order val="4"/>
          <c:tx>
            <c:strRef>
              <c:f>'64_ábra_chart'!$K$8</c:f>
              <c:strCache>
                <c:ptCount val="1"/>
                <c:pt idx="0">
                  <c:v>Románia</c:v>
                </c:pt>
              </c:strCache>
            </c:strRef>
          </c:tx>
          <c:spPr>
            <a:ln>
              <a:solidFill>
                <a:srgbClr val="669933"/>
              </a:solidFill>
              <a:prstDash val="sysDot"/>
            </a:ln>
          </c:spPr>
          <c:marker>
            <c:symbol val="none"/>
          </c:marker>
          <c:cat>
            <c:numRef>
              <c:f>'64_ábra_chart'!$F$9:$F$87</c:f>
              <c:numCache>
                <c:formatCode>mmm</c:formatCode>
                <c:ptCount val="79"/>
                <c:pt idx="0" formatCode="yyyy/mmm">
                  <c:v>39447</c:v>
                </c:pt>
                <c:pt idx="1">
                  <c:v>39478</c:v>
                </c:pt>
                <c:pt idx="2">
                  <c:v>39507</c:v>
                </c:pt>
                <c:pt idx="3">
                  <c:v>39538</c:v>
                </c:pt>
                <c:pt idx="4">
                  <c:v>39568</c:v>
                </c:pt>
                <c:pt idx="5">
                  <c:v>39599</c:v>
                </c:pt>
                <c:pt idx="6">
                  <c:v>39629</c:v>
                </c:pt>
                <c:pt idx="7">
                  <c:v>39660</c:v>
                </c:pt>
                <c:pt idx="8">
                  <c:v>39691</c:v>
                </c:pt>
                <c:pt idx="9">
                  <c:v>39721</c:v>
                </c:pt>
                <c:pt idx="10">
                  <c:v>39752</c:v>
                </c:pt>
                <c:pt idx="11">
                  <c:v>39782</c:v>
                </c:pt>
                <c:pt idx="12" formatCode="yyyy/mmm">
                  <c:v>39813</c:v>
                </c:pt>
                <c:pt idx="13">
                  <c:v>39844</c:v>
                </c:pt>
                <c:pt idx="14">
                  <c:v>39872</c:v>
                </c:pt>
                <c:pt idx="15">
                  <c:v>39903</c:v>
                </c:pt>
                <c:pt idx="16">
                  <c:v>39933</c:v>
                </c:pt>
                <c:pt idx="17">
                  <c:v>39964</c:v>
                </c:pt>
                <c:pt idx="18">
                  <c:v>39994</c:v>
                </c:pt>
                <c:pt idx="19">
                  <c:v>40025</c:v>
                </c:pt>
                <c:pt idx="20">
                  <c:v>40056</c:v>
                </c:pt>
                <c:pt idx="21">
                  <c:v>40086</c:v>
                </c:pt>
                <c:pt idx="22">
                  <c:v>40117</c:v>
                </c:pt>
                <c:pt idx="23">
                  <c:v>40147</c:v>
                </c:pt>
                <c:pt idx="24" formatCode="yyyy/mmm">
                  <c:v>40178</c:v>
                </c:pt>
                <c:pt idx="25">
                  <c:v>40209</c:v>
                </c:pt>
                <c:pt idx="26">
                  <c:v>40237</c:v>
                </c:pt>
                <c:pt idx="27">
                  <c:v>40268</c:v>
                </c:pt>
                <c:pt idx="28">
                  <c:v>40298</c:v>
                </c:pt>
                <c:pt idx="29">
                  <c:v>40329</c:v>
                </c:pt>
                <c:pt idx="30">
                  <c:v>40359</c:v>
                </c:pt>
                <c:pt idx="31">
                  <c:v>40390</c:v>
                </c:pt>
                <c:pt idx="32">
                  <c:v>40421</c:v>
                </c:pt>
                <c:pt idx="33">
                  <c:v>40451</c:v>
                </c:pt>
                <c:pt idx="34">
                  <c:v>40482</c:v>
                </c:pt>
                <c:pt idx="35">
                  <c:v>40512</c:v>
                </c:pt>
                <c:pt idx="36" formatCode="yyyy/mmm">
                  <c:v>40543</c:v>
                </c:pt>
                <c:pt idx="37">
                  <c:v>40574</c:v>
                </c:pt>
                <c:pt idx="38">
                  <c:v>40602</c:v>
                </c:pt>
                <c:pt idx="39">
                  <c:v>40633</c:v>
                </c:pt>
                <c:pt idx="40">
                  <c:v>40663</c:v>
                </c:pt>
                <c:pt idx="41">
                  <c:v>40694</c:v>
                </c:pt>
                <c:pt idx="42">
                  <c:v>40724</c:v>
                </c:pt>
                <c:pt idx="43">
                  <c:v>40755</c:v>
                </c:pt>
                <c:pt idx="44">
                  <c:v>40786</c:v>
                </c:pt>
                <c:pt idx="45">
                  <c:v>40816</c:v>
                </c:pt>
                <c:pt idx="46">
                  <c:v>40847</c:v>
                </c:pt>
                <c:pt idx="47">
                  <c:v>40877</c:v>
                </c:pt>
                <c:pt idx="48" formatCode="yyyy/mmm">
                  <c:v>40908</c:v>
                </c:pt>
                <c:pt idx="49">
                  <c:v>40939</c:v>
                </c:pt>
                <c:pt idx="50">
                  <c:v>40968</c:v>
                </c:pt>
                <c:pt idx="51">
                  <c:v>40999</c:v>
                </c:pt>
                <c:pt idx="52">
                  <c:v>41029</c:v>
                </c:pt>
                <c:pt idx="53">
                  <c:v>41060</c:v>
                </c:pt>
                <c:pt idx="54">
                  <c:v>41090</c:v>
                </c:pt>
                <c:pt idx="55">
                  <c:v>41121</c:v>
                </c:pt>
                <c:pt idx="56">
                  <c:v>41152</c:v>
                </c:pt>
                <c:pt idx="57">
                  <c:v>41182</c:v>
                </c:pt>
                <c:pt idx="58">
                  <c:v>41213</c:v>
                </c:pt>
                <c:pt idx="59">
                  <c:v>41243</c:v>
                </c:pt>
                <c:pt idx="60" formatCode="yyyy/mmm">
                  <c:v>41274</c:v>
                </c:pt>
                <c:pt idx="61">
                  <c:v>41305</c:v>
                </c:pt>
                <c:pt idx="62">
                  <c:v>41333</c:v>
                </c:pt>
                <c:pt idx="63">
                  <c:v>41364</c:v>
                </c:pt>
                <c:pt idx="64">
                  <c:v>41394</c:v>
                </c:pt>
                <c:pt idx="65">
                  <c:v>41425</c:v>
                </c:pt>
                <c:pt idx="66">
                  <c:v>41455</c:v>
                </c:pt>
                <c:pt idx="67">
                  <c:v>41486</c:v>
                </c:pt>
                <c:pt idx="68">
                  <c:v>41517</c:v>
                </c:pt>
                <c:pt idx="69">
                  <c:v>41547</c:v>
                </c:pt>
                <c:pt idx="70">
                  <c:v>41578</c:v>
                </c:pt>
                <c:pt idx="71">
                  <c:v>41608</c:v>
                </c:pt>
                <c:pt idx="72" formatCode="yyyy/mmm">
                  <c:v>41639</c:v>
                </c:pt>
                <c:pt idx="73">
                  <c:v>41670</c:v>
                </c:pt>
                <c:pt idx="74">
                  <c:v>41698</c:v>
                </c:pt>
                <c:pt idx="75">
                  <c:v>41729</c:v>
                </c:pt>
                <c:pt idx="76">
                  <c:v>41759</c:v>
                </c:pt>
                <c:pt idx="77">
                  <c:v>41790</c:v>
                </c:pt>
                <c:pt idx="78" formatCode="yyyy/mmm">
                  <c:v>41820</c:v>
                </c:pt>
              </c:numCache>
            </c:numRef>
          </c:cat>
          <c:val>
            <c:numRef>
              <c:f>'64_ábra_chart'!$K$9:$K$87</c:f>
              <c:numCache>
                <c:formatCode>0.0</c:formatCode>
                <c:ptCount val="79"/>
                <c:pt idx="0">
                  <c:v>114.81699844078084</c:v>
                </c:pt>
                <c:pt idx="1">
                  <c:v>119.40741170756438</c:v>
                </c:pt>
                <c:pt idx="2">
                  <c:v>120.87684310587473</c:v>
                </c:pt>
                <c:pt idx="3">
                  <c:v>123.25503016741393</c:v>
                </c:pt>
                <c:pt idx="4">
                  <c:v>122.85752126800639</c:v>
                </c:pt>
                <c:pt idx="5">
                  <c:v>125.13809776823868</c:v>
                </c:pt>
                <c:pt idx="6">
                  <c:v>126.55919638645513</c:v>
                </c:pt>
                <c:pt idx="7">
                  <c:v>127.30180129541444</c:v>
                </c:pt>
                <c:pt idx="8">
                  <c:v>129.927099125675</c:v>
                </c:pt>
                <c:pt idx="9">
                  <c:v>133.49955854020837</c:v>
                </c:pt>
                <c:pt idx="10">
                  <c:v>137.25889318761861</c:v>
                </c:pt>
                <c:pt idx="11">
                  <c:v>137.33998663839694</c:v>
                </c:pt>
                <c:pt idx="12">
                  <c:v>130.84133690980318</c:v>
                </c:pt>
                <c:pt idx="13">
                  <c:v>133.94601949407792</c:v>
                </c:pt>
                <c:pt idx="14">
                  <c:v>134.04254464482094</c:v>
                </c:pt>
                <c:pt idx="15">
                  <c:v>131.47683204017534</c:v>
                </c:pt>
                <c:pt idx="16">
                  <c:v>129.76331311941308</c:v>
                </c:pt>
                <c:pt idx="17">
                  <c:v>128.13216412773474</c:v>
                </c:pt>
                <c:pt idx="18">
                  <c:v>125.30853984642671</c:v>
                </c:pt>
                <c:pt idx="19">
                  <c:v>124.75587788018832</c:v>
                </c:pt>
                <c:pt idx="20">
                  <c:v>123.10600045219179</c:v>
                </c:pt>
                <c:pt idx="21">
                  <c:v>123.01832039994272</c:v>
                </c:pt>
                <c:pt idx="22">
                  <c:v>124.15562771397492</c:v>
                </c:pt>
                <c:pt idx="23">
                  <c:v>122.82574470561099</c:v>
                </c:pt>
                <c:pt idx="24">
                  <c:v>119.16274871760618</c:v>
                </c:pt>
                <c:pt idx="25">
                  <c:v>121.25846431663086</c:v>
                </c:pt>
                <c:pt idx="26">
                  <c:v>120.58092691096533</c:v>
                </c:pt>
                <c:pt idx="27">
                  <c:v>119.31776166602013</c:v>
                </c:pt>
                <c:pt idx="28">
                  <c:v>119.76434113272909</c:v>
                </c:pt>
                <c:pt idx="29">
                  <c:v>120.57268071570176</c:v>
                </c:pt>
                <c:pt idx="30">
                  <c:v>123.94911103773259</c:v>
                </c:pt>
                <c:pt idx="31">
                  <c:v>123.10209199578624</c:v>
                </c:pt>
                <c:pt idx="32">
                  <c:v>122.5765823121403</c:v>
                </c:pt>
                <c:pt idx="33">
                  <c:v>122.40035927103159</c:v>
                </c:pt>
                <c:pt idx="34">
                  <c:v>122.43457854913022</c:v>
                </c:pt>
                <c:pt idx="35">
                  <c:v>120.82721593961575</c:v>
                </c:pt>
                <c:pt idx="36">
                  <c:v>117.9575515610947</c:v>
                </c:pt>
                <c:pt idx="37">
                  <c:v>119.22947620316855</c:v>
                </c:pt>
                <c:pt idx="38">
                  <c:v>119.89269847127379</c:v>
                </c:pt>
                <c:pt idx="39">
                  <c:v>118.99106232939521</c:v>
                </c:pt>
                <c:pt idx="40">
                  <c:v>119.62443096907876</c:v>
                </c:pt>
                <c:pt idx="41">
                  <c:v>119.99281900714286</c:v>
                </c:pt>
                <c:pt idx="42">
                  <c:v>122.56892547685865</c:v>
                </c:pt>
                <c:pt idx="43">
                  <c:v>121.89438094426076</c:v>
                </c:pt>
                <c:pt idx="44">
                  <c:v>121.1413833528722</c:v>
                </c:pt>
                <c:pt idx="45">
                  <c:v>122.33195925406369</c:v>
                </c:pt>
                <c:pt idx="46">
                  <c:v>123.03804128462397</c:v>
                </c:pt>
                <c:pt idx="47">
                  <c:v>123.47924917529529</c:v>
                </c:pt>
                <c:pt idx="48">
                  <c:v>119.08721639930965</c:v>
                </c:pt>
                <c:pt idx="49">
                  <c:v>118.32654520625805</c:v>
                </c:pt>
                <c:pt idx="50">
                  <c:v>117.89910172138219</c:v>
                </c:pt>
                <c:pt idx="51">
                  <c:v>118.16413911063735</c:v>
                </c:pt>
                <c:pt idx="52">
                  <c:v>117.29994631638255</c:v>
                </c:pt>
                <c:pt idx="53">
                  <c:v>117.42268969800584</c:v>
                </c:pt>
                <c:pt idx="54">
                  <c:v>118.86761046071217</c:v>
                </c:pt>
                <c:pt idx="55">
                  <c:v>118.91363894058347</c:v>
                </c:pt>
                <c:pt idx="56">
                  <c:v>117.65916162754881</c:v>
                </c:pt>
                <c:pt idx="57">
                  <c:v>118.81955778337718</c:v>
                </c:pt>
                <c:pt idx="58">
                  <c:v>118.0373604535864</c:v>
                </c:pt>
                <c:pt idx="59">
                  <c:v>117.2540674846346</c:v>
                </c:pt>
                <c:pt idx="60">
                  <c:v>114.4662887249483</c:v>
                </c:pt>
                <c:pt idx="61">
                  <c:v>114.08528302040968</c:v>
                </c:pt>
                <c:pt idx="62">
                  <c:v>113.89944517266869</c:v>
                </c:pt>
                <c:pt idx="63">
                  <c:v>111.51854168368087</c:v>
                </c:pt>
                <c:pt idx="64">
                  <c:v>109.61422864763136</c:v>
                </c:pt>
                <c:pt idx="65">
                  <c:v>109.79390078354022</c:v>
                </c:pt>
                <c:pt idx="66">
                  <c:v>110.87922595584079</c:v>
                </c:pt>
                <c:pt idx="67">
                  <c:v>110.49039549939592</c:v>
                </c:pt>
                <c:pt idx="68">
                  <c:v>109.01478945754961</c:v>
                </c:pt>
                <c:pt idx="69">
                  <c:v>108.61460813435788</c:v>
                </c:pt>
                <c:pt idx="70">
                  <c:v>106.2766063180209</c:v>
                </c:pt>
                <c:pt idx="71">
                  <c:v>105.09660847488784</c:v>
                </c:pt>
                <c:pt idx="72">
                  <c:v>101.30482067120558</c:v>
                </c:pt>
                <c:pt idx="73">
                  <c:v>101.66952557653237</c:v>
                </c:pt>
                <c:pt idx="74">
                  <c:v>100.83129310660127</c:v>
                </c:pt>
                <c:pt idx="75">
                  <c:v>101.77846138753308</c:v>
                </c:pt>
                <c:pt idx="76">
                  <c:v>101.52040995797719</c:v>
                </c:pt>
                <c:pt idx="77">
                  <c:v>100.82313961125209</c:v>
                </c:pt>
                <c:pt idx="78">
                  <c:v>100.58256185721183</c:v>
                </c:pt>
              </c:numCache>
            </c:numRef>
          </c:val>
        </c:ser>
        <c:ser>
          <c:idx val="3"/>
          <c:order val="5"/>
          <c:tx>
            <c:strRef>
              <c:f>'64_ábra_chart'!$L$8</c:f>
              <c:strCache>
                <c:ptCount val="1"/>
                <c:pt idx="0">
                  <c:v>Bulgária</c:v>
                </c:pt>
              </c:strCache>
            </c:strRef>
          </c:tx>
          <c:spPr>
            <a:ln>
              <a:solidFill>
                <a:srgbClr val="FFCC1D"/>
              </a:solidFill>
              <a:prstDash val="dash"/>
            </a:ln>
          </c:spPr>
          <c:marker>
            <c:symbol val="none"/>
          </c:marker>
          <c:cat>
            <c:numRef>
              <c:f>'64_ábra_chart'!$F$9:$F$87</c:f>
              <c:numCache>
                <c:formatCode>mmm</c:formatCode>
                <c:ptCount val="79"/>
                <c:pt idx="0" formatCode="yyyy/mmm">
                  <c:v>39447</c:v>
                </c:pt>
                <c:pt idx="1">
                  <c:v>39478</c:v>
                </c:pt>
                <c:pt idx="2">
                  <c:v>39507</c:v>
                </c:pt>
                <c:pt idx="3">
                  <c:v>39538</c:v>
                </c:pt>
                <c:pt idx="4">
                  <c:v>39568</c:v>
                </c:pt>
                <c:pt idx="5">
                  <c:v>39599</c:v>
                </c:pt>
                <c:pt idx="6">
                  <c:v>39629</c:v>
                </c:pt>
                <c:pt idx="7">
                  <c:v>39660</c:v>
                </c:pt>
                <c:pt idx="8">
                  <c:v>39691</c:v>
                </c:pt>
                <c:pt idx="9">
                  <c:v>39721</c:v>
                </c:pt>
                <c:pt idx="10">
                  <c:v>39752</c:v>
                </c:pt>
                <c:pt idx="11">
                  <c:v>39782</c:v>
                </c:pt>
                <c:pt idx="12" formatCode="yyyy/mmm">
                  <c:v>39813</c:v>
                </c:pt>
                <c:pt idx="13">
                  <c:v>39844</c:v>
                </c:pt>
                <c:pt idx="14">
                  <c:v>39872</c:v>
                </c:pt>
                <c:pt idx="15">
                  <c:v>39903</c:v>
                </c:pt>
                <c:pt idx="16">
                  <c:v>39933</c:v>
                </c:pt>
                <c:pt idx="17">
                  <c:v>39964</c:v>
                </c:pt>
                <c:pt idx="18">
                  <c:v>39994</c:v>
                </c:pt>
                <c:pt idx="19">
                  <c:v>40025</c:v>
                </c:pt>
                <c:pt idx="20">
                  <c:v>40056</c:v>
                </c:pt>
                <c:pt idx="21">
                  <c:v>40086</c:v>
                </c:pt>
                <c:pt idx="22">
                  <c:v>40117</c:v>
                </c:pt>
                <c:pt idx="23">
                  <c:v>40147</c:v>
                </c:pt>
                <c:pt idx="24" formatCode="yyyy/mmm">
                  <c:v>40178</c:v>
                </c:pt>
                <c:pt idx="25">
                  <c:v>40209</c:v>
                </c:pt>
                <c:pt idx="26">
                  <c:v>40237</c:v>
                </c:pt>
                <c:pt idx="27">
                  <c:v>40268</c:v>
                </c:pt>
                <c:pt idx="28">
                  <c:v>40298</c:v>
                </c:pt>
                <c:pt idx="29">
                  <c:v>40329</c:v>
                </c:pt>
                <c:pt idx="30">
                  <c:v>40359</c:v>
                </c:pt>
                <c:pt idx="31">
                  <c:v>40390</c:v>
                </c:pt>
                <c:pt idx="32">
                  <c:v>40421</c:v>
                </c:pt>
                <c:pt idx="33">
                  <c:v>40451</c:v>
                </c:pt>
                <c:pt idx="34">
                  <c:v>40482</c:v>
                </c:pt>
                <c:pt idx="35">
                  <c:v>40512</c:v>
                </c:pt>
                <c:pt idx="36" formatCode="yyyy/mmm">
                  <c:v>40543</c:v>
                </c:pt>
                <c:pt idx="37">
                  <c:v>40574</c:v>
                </c:pt>
                <c:pt idx="38">
                  <c:v>40602</c:v>
                </c:pt>
                <c:pt idx="39">
                  <c:v>40633</c:v>
                </c:pt>
                <c:pt idx="40">
                  <c:v>40663</c:v>
                </c:pt>
                <c:pt idx="41">
                  <c:v>40694</c:v>
                </c:pt>
                <c:pt idx="42">
                  <c:v>40724</c:v>
                </c:pt>
                <c:pt idx="43">
                  <c:v>40755</c:v>
                </c:pt>
                <c:pt idx="44">
                  <c:v>40786</c:v>
                </c:pt>
                <c:pt idx="45">
                  <c:v>40816</c:v>
                </c:pt>
                <c:pt idx="46">
                  <c:v>40847</c:v>
                </c:pt>
                <c:pt idx="47">
                  <c:v>40877</c:v>
                </c:pt>
                <c:pt idx="48" formatCode="yyyy/mmm">
                  <c:v>40908</c:v>
                </c:pt>
                <c:pt idx="49">
                  <c:v>40939</c:v>
                </c:pt>
                <c:pt idx="50">
                  <c:v>40968</c:v>
                </c:pt>
                <c:pt idx="51">
                  <c:v>40999</c:v>
                </c:pt>
                <c:pt idx="52">
                  <c:v>41029</c:v>
                </c:pt>
                <c:pt idx="53">
                  <c:v>41060</c:v>
                </c:pt>
                <c:pt idx="54">
                  <c:v>41090</c:v>
                </c:pt>
                <c:pt idx="55">
                  <c:v>41121</c:v>
                </c:pt>
                <c:pt idx="56">
                  <c:v>41152</c:v>
                </c:pt>
                <c:pt idx="57">
                  <c:v>41182</c:v>
                </c:pt>
                <c:pt idx="58">
                  <c:v>41213</c:v>
                </c:pt>
                <c:pt idx="59">
                  <c:v>41243</c:v>
                </c:pt>
                <c:pt idx="60" formatCode="yyyy/mmm">
                  <c:v>41274</c:v>
                </c:pt>
                <c:pt idx="61">
                  <c:v>41305</c:v>
                </c:pt>
                <c:pt idx="62">
                  <c:v>41333</c:v>
                </c:pt>
                <c:pt idx="63">
                  <c:v>41364</c:v>
                </c:pt>
                <c:pt idx="64">
                  <c:v>41394</c:v>
                </c:pt>
                <c:pt idx="65">
                  <c:v>41425</c:v>
                </c:pt>
                <c:pt idx="66">
                  <c:v>41455</c:v>
                </c:pt>
                <c:pt idx="67">
                  <c:v>41486</c:v>
                </c:pt>
                <c:pt idx="68">
                  <c:v>41517</c:v>
                </c:pt>
                <c:pt idx="69">
                  <c:v>41547</c:v>
                </c:pt>
                <c:pt idx="70">
                  <c:v>41578</c:v>
                </c:pt>
                <c:pt idx="71">
                  <c:v>41608</c:v>
                </c:pt>
                <c:pt idx="72" formatCode="yyyy/mmm">
                  <c:v>41639</c:v>
                </c:pt>
                <c:pt idx="73">
                  <c:v>41670</c:v>
                </c:pt>
                <c:pt idx="74">
                  <c:v>41698</c:v>
                </c:pt>
                <c:pt idx="75">
                  <c:v>41729</c:v>
                </c:pt>
                <c:pt idx="76">
                  <c:v>41759</c:v>
                </c:pt>
                <c:pt idx="77">
                  <c:v>41790</c:v>
                </c:pt>
                <c:pt idx="78" formatCode="yyyy/mmm">
                  <c:v>41820</c:v>
                </c:pt>
              </c:numCache>
            </c:numRef>
          </c:cat>
          <c:val>
            <c:numRef>
              <c:f>'64_ábra_chart'!$L$9:$L$87</c:f>
              <c:numCache>
                <c:formatCode>0.0</c:formatCode>
                <c:ptCount val="79"/>
                <c:pt idx="0">
                  <c:v>108.28667328235366</c:v>
                </c:pt>
                <c:pt idx="1">
                  <c:v>110.44318418901928</c:v>
                </c:pt>
                <c:pt idx="2">
                  <c:v>113.52069574773739</c:v>
                </c:pt>
                <c:pt idx="3">
                  <c:v>114.47023392530865</c:v>
                </c:pt>
                <c:pt idx="4">
                  <c:v>117.95470026809836</c:v>
                </c:pt>
                <c:pt idx="5">
                  <c:v>120.8672741598225</c:v>
                </c:pt>
                <c:pt idx="6">
                  <c:v>123.88309843064225</c:v>
                </c:pt>
                <c:pt idx="7">
                  <c:v>124.81444055465055</c:v>
                </c:pt>
                <c:pt idx="8">
                  <c:v>125.7886710000527</c:v>
                </c:pt>
                <c:pt idx="9">
                  <c:v>128.00708114914755</c:v>
                </c:pt>
                <c:pt idx="10">
                  <c:v>133.57124425115637</c:v>
                </c:pt>
                <c:pt idx="11">
                  <c:v>136.41199487189471</c:v>
                </c:pt>
                <c:pt idx="12">
                  <c:v>130.6088918459206</c:v>
                </c:pt>
                <c:pt idx="13">
                  <c:v>132.31713351142346</c:v>
                </c:pt>
                <c:pt idx="14">
                  <c:v>132.41973469610511</c:v>
                </c:pt>
                <c:pt idx="15">
                  <c:v>132.55421889477105</c:v>
                </c:pt>
                <c:pt idx="16">
                  <c:v>132.73111108976798</c:v>
                </c:pt>
                <c:pt idx="17">
                  <c:v>133.09284435364174</c:v>
                </c:pt>
                <c:pt idx="18">
                  <c:v>131.99328711121649</c:v>
                </c:pt>
                <c:pt idx="19">
                  <c:v>130.90810977936619</c:v>
                </c:pt>
                <c:pt idx="20">
                  <c:v>129.79291915423417</c:v>
                </c:pt>
                <c:pt idx="21">
                  <c:v>130.63264435243582</c:v>
                </c:pt>
                <c:pt idx="22">
                  <c:v>130.24081730065981</c:v>
                </c:pt>
                <c:pt idx="23">
                  <c:v>130.60062969241943</c:v>
                </c:pt>
                <c:pt idx="24">
                  <c:v>128.27404876446923</c:v>
                </c:pt>
                <c:pt idx="25">
                  <c:v>127.5406327751832</c:v>
                </c:pt>
                <c:pt idx="26">
                  <c:v>124.34989890682962</c:v>
                </c:pt>
                <c:pt idx="27">
                  <c:v>125.04457061018887</c:v>
                </c:pt>
                <c:pt idx="28">
                  <c:v>125.11682562845343</c:v>
                </c:pt>
                <c:pt idx="29">
                  <c:v>124.24607663237693</c:v>
                </c:pt>
                <c:pt idx="30">
                  <c:v>124.65921497448811</c:v>
                </c:pt>
                <c:pt idx="31">
                  <c:v>123.66101513806638</c:v>
                </c:pt>
                <c:pt idx="32">
                  <c:v>121.64920568613094</c:v>
                </c:pt>
                <c:pt idx="33">
                  <c:v>123.68015842602905</c:v>
                </c:pt>
                <c:pt idx="34">
                  <c:v>123.11504507807885</c:v>
                </c:pt>
                <c:pt idx="35">
                  <c:v>121.62015535116385</c:v>
                </c:pt>
                <c:pt idx="36">
                  <c:v>119.71342822306242</c:v>
                </c:pt>
                <c:pt idx="37">
                  <c:v>118.67262721153232</c:v>
                </c:pt>
                <c:pt idx="38">
                  <c:v>117.65897884421933</c:v>
                </c:pt>
                <c:pt idx="39">
                  <c:v>116.77240892982944</c:v>
                </c:pt>
                <c:pt idx="40">
                  <c:v>116.83299553419612</c:v>
                </c:pt>
                <c:pt idx="41">
                  <c:v>116.01767339108191</c:v>
                </c:pt>
                <c:pt idx="42">
                  <c:v>115.30059466666786</c:v>
                </c:pt>
                <c:pt idx="43">
                  <c:v>112.95569494751302</c:v>
                </c:pt>
                <c:pt idx="44">
                  <c:v>111.63515091248978</c:v>
                </c:pt>
                <c:pt idx="45">
                  <c:v>111.43429144217741</c:v>
                </c:pt>
                <c:pt idx="46">
                  <c:v>112.12874316823563</c:v>
                </c:pt>
                <c:pt idx="47">
                  <c:v>112.34556871554014</c:v>
                </c:pt>
                <c:pt idx="48">
                  <c:v>109.66815918626219</c:v>
                </c:pt>
                <c:pt idx="49">
                  <c:v>107.38687969760905</c:v>
                </c:pt>
                <c:pt idx="50">
                  <c:v>107.46934853581925</c:v>
                </c:pt>
                <c:pt idx="51">
                  <c:v>107.91226191408556</c:v>
                </c:pt>
                <c:pt idx="52">
                  <c:v>107.00037027540505</c:v>
                </c:pt>
                <c:pt idx="53">
                  <c:v>107.28187596513517</c:v>
                </c:pt>
                <c:pt idx="54">
                  <c:v>108.22265062553996</c:v>
                </c:pt>
                <c:pt idx="55">
                  <c:v>106.26590993389595</c:v>
                </c:pt>
                <c:pt idx="56">
                  <c:v>106.22630554990091</c:v>
                </c:pt>
                <c:pt idx="57">
                  <c:v>105.77765602029717</c:v>
                </c:pt>
                <c:pt idx="58">
                  <c:v>106.23842865646638</c:v>
                </c:pt>
                <c:pt idx="59">
                  <c:v>106.41846323957314</c:v>
                </c:pt>
                <c:pt idx="60">
                  <c:v>105.03458593755379</c:v>
                </c:pt>
                <c:pt idx="61">
                  <c:v>104.53594811152418</c:v>
                </c:pt>
                <c:pt idx="62">
                  <c:v>102.77872543764737</c:v>
                </c:pt>
                <c:pt idx="63">
                  <c:v>102.34988192564181</c:v>
                </c:pt>
                <c:pt idx="64">
                  <c:v>103.23465935129717</c:v>
                </c:pt>
                <c:pt idx="65">
                  <c:v>102.64766919913905</c:v>
                </c:pt>
                <c:pt idx="66">
                  <c:v>102.57875693065492</c:v>
                </c:pt>
                <c:pt idx="67">
                  <c:v>101.7533574165991</c:v>
                </c:pt>
                <c:pt idx="68">
                  <c:v>100.15486283091457</c:v>
                </c:pt>
                <c:pt idx="69">
                  <c:v>99.473227366040376</c:v>
                </c:pt>
                <c:pt idx="70">
                  <c:v>98.633449042200411</c:v>
                </c:pt>
                <c:pt idx="71">
                  <c:v>97.186575260821684</c:v>
                </c:pt>
                <c:pt idx="72">
                  <c:v>96.764104139337235</c:v>
                </c:pt>
                <c:pt idx="73">
                  <c:v>94.763387108398419</c:v>
                </c:pt>
                <c:pt idx="74">
                  <c:v>95.230996152989206</c:v>
                </c:pt>
                <c:pt idx="75">
                  <c:v>95.578229878343066</c:v>
                </c:pt>
                <c:pt idx="76">
                  <c:v>96.395910106083448</c:v>
                </c:pt>
                <c:pt idx="77">
                  <c:v>95.799806516072678</c:v>
                </c:pt>
                <c:pt idx="78">
                  <c:v>97.885162339120754</c:v>
                </c:pt>
              </c:numCache>
            </c:numRef>
          </c:val>
        </c:ser>
        <c:marker val="1"/>
        <c:axId val="47984640"/>
        <c:axId val="47986176"/>
      </c:lineChart>
      <c:lineChart>
        <c:grouping val="standard"/>
        <c:ser>
          <c:idx val="1"/>
          <c:order val="3"/>
          <c:tx>
            <c:strRef>
              <c:f>'64_ábra_chart'!$J$8</c:f>
              <c:strCache>
                <c:ptCount val="1"/>
                <c:pt idx="0">
                  <c:v>Csehország</c:v>
                </c:pt>
              </c:strCache>
            </c:strRef>
          </c:tx>
          <c:spPr>
            <a:ln>
              <a:solidFill>
                <a:srgbClr val="232157"/>
              </a:solidFill>
              <a:prstDash val="sysDash"/>
            </a:ln>
          </c:spPr>
          <c:marker>
            <c:symbol val="none"/>
          </c:marker>
          <c:cat>
            <c:numRef>
              <c:f>'64_ábra_chart'!$F$9:$F$87</c:f>
              <c:numCache>
                <c:formatCode>mmm</c:formatCode>
                <c:ptCount val="79"/>
                <c:pt idx="0" formatCode="yyyy/mmm">
                  <c:v>39447</c:v>
                </c:pt>
                <c:pt idx="1">
                  <c:v>39478</c:v>
                </c:pt>
                <c:pt idx="2">
                  <c:v>39507</c:v>
                </c:pt>
                <c:pt idx="3">
                  <c:v>39538</c:v>
                </c:pt>
                <c:pt idx="4">
                  <c:v>39568</c:v>
                </c:pt>
                <c:pt idx="5">
                  <c:v>39599</c:v>
                </c:pt>
                <c:pt idx="6">
                  <c:v>39629</c:v>
                </c:pt>
                <c:pt idx="7">
                  <c:v>39660</c:v>
                </c:pt>
                <c:pt idx="8">
                  <c:v>39691</c:v>
                </c:pt>
                <c:pt idx="9">
                  <c:v>39721</c:v>
                </c:pt>
                <c:pt idx="10">
                  <c:v>39752</c:v>
                </c:pt>
                <c:pt idx="11">
                  <c:v>39782</c:v>
                </c:pt>
                <c:pt idx="12" formatCode="yyyy/mmm">
                  <c:v>39813</c:v>
                </c:pt>
                <c:pt idx="13">
                  <c:v>39844</c:v>
                </c:pt>
                <c:pt idx="14">
                  <c:v>39872</c:v>
                </c:pt>
                <c:pt idx="15">
                  <c:v>39903</c:v>
                </c:pt>
                <c:pt idx="16">
                  <c:v>39933</c:v>
                </c:pt>
                <c:pt idx="17">
                  <c:v>39964</c:v>
                </c:pt>
                <c:pt idx="18">
                  <c:v>39994</c:v>
                </c:pt>
                <c:pt idx="19">
                  <c:v>40025</c:v>
                </c:pt>
                <c:pt idx="20">
                  <c:v>40056</c:v>
                </c:pt>
                <c:pt idx="21">
                  <c:v>40086</c:v>
                </c:pt>
                <c:pt idx="22">
                  <c:v>40117</c:v>
                </c:pt>
                <c:pt idx="23">
                  <c:v>40147</c:v>
                </c:pt>
                <c:pt idx="24" formatCode="yyyy/mmm">
                  <c:v>40178</c:v>
                </c:pt>
                <c:pt idx="25">
                  <c:v>40209</c:v>
                </c:pt>
                <c:pt idx="26">
                  <c:v>40237</c:v>
                </c:pt>
                <c:pt idx="27">
                  <c:v>40268</c:v>
                </c:pt>
                <c:pt idx="28">
                  <c:v>40298</c:v>
                </c:pt>
                <c:pt idx="29">
                  <c:v>40329</c:v>
                </c:pt>
                <c:pt idx="30">
                  <c:v>40359</c:v>
                </c:pt>
                <c:pt idx="31">
                  <c:v>40390</c:v>
                </c:pt>
                <c:pt idx="32">
                  <c:v>40421</c:v>
                </c:pt>
                <c:pt idx="33">
                  <c:v>40451</c:v>
                </c:pt>
                <c:pt idx="34">
                  <c:v>40482</c:v>
                </c:pt>
                <c:pt idx="35">
                  <c:v>40512</c:v>
                </c:pt>
                <c:pt idx="36" formatCode="yyyy/mmm">
                  <c:v>40543</c:v>
                </c:pt>
                <c:pt idx="37">
                  <c:v>40574</c:v>
                </c:pt>
                <c:pt idx="38">
                  <c:v>40602</c:v>
                </c:pt>
                <c:pt idx="39">
                  <c:v>40633</c:v>
                </c:pt>
                <c:pt idx="40">
                  <c:v>40663</c:v>
                </c:pt>
                <c:pt idx="41">
                  <c:v>40694</c:v>
                </c:pt>
                <c:pt idx="42">
                  <c:v>40724</c:v>
                </c:pt>
                <c:pt idx="43">
                  <c:v>40755</c:v>
                </c:pt>
                <c:pt idx="44">
                  <c:v>40786</c:v>
                </c:pt>
                <c:pt idx="45">
                  <c:v>40816</c:v>
                </c:pt>
                <c:pt idx="46">
                  <c:v>40847</c:v>
                </c:pt>
                <c:pt idx="47">
                  <c:v>40877</c:v>
                </c:pt>
                <c:pt idx="48" formatCode="yyyy/mmm">
                  <c:v>40908</c:v>
                </c:pt>
                <c:pt idx="49">
                  <c:v>40939</c:v>
                </c:pt>
                <c:pt idx="50">
                  <c:v>40968</c:v>
                </c:pt>
                <c:pt idx="51">
                  <c:v>40999</c:v>
                </c:pt>
                <c:pt idx="52">
                  <c:v>41029</c:v>
                </c:pt>
                <c:pt idx="53">
                  <c:v>41060</c:v>
                </c:pt>
                <c:pt idx="54">
                  <c:v>41090</c:v>
                </c:pt>
                <c:pt idx="55">
                  <c:v>41121</c:v>
                </c:pt>
                <c:pt idx="56">
                  <c:v>41152</c:v>
                </c:pt>
                <c:pt idx="57">
                  <c:v>41182</c:v>
                </c:pt>
                <c:pt idx="58">
                  <c:v>41213</c:v>
                </c:pt>
                <c:pt idx="59">
                  <c:v>41243</c:v>
                </c:pt>
                <c:pt idx="60" formatCode="yyyy/mmm">
                  <c:v>41274</c:v>
                </c:pt>
                <c:pt idx="61">
                  <c:v>41305</c:v>
                </c:pt>
                <c:pt idx="62">
                  <c:v>41333</c:v>
                </c:pt>
                <c:pt idx="63">
                  <c:v>41364</c:v>
                </c:pt>
                <c:pt idx="64">
                  <c:v>41394</c:v>
                </c:pt>
                <c:pt idx="65">
                  <c:v>41425</c:v>
                </c:pt>
                <c:pt idx="66">
                  <c:v>41455</c:v>
                </c:pt>
                <c:pt idx="67">
                  <c:v>41486</c:v>
                </c:pt>
                <c:pt idx="68">
                  <c:v>41517</c:v>
                </c:pt>
                <c:pt idx="69">
                  <c:v>41547</c:v>
                </c:pt>
                <c:pt idx="70">
                  <c:v>41578</c:v>
                </c:pt>
                <c:pt idx="71">
                  <c:v>41608</c:v>
                </c:pt>
                <c:pt idx="72" formatCode="yyyy/mmm">
                  <c:v>41639</c:v>
                </c:pt>
                <c:pt idx="73">
                  <c:v>41670</c:v>
                </c:pt>
                <c:pt idx="74">
                  <c:v>41698</c:v>
                </c:pt>
                <c:pt idx="75">
                  <c:v>41729</c:v>
                </c:pt>
                <c:pt idx="76">
                  <c:v>41759</c:v>
                </c:pt>
                <c:pt idx="77">
                  <c:v>41790</c:v>
                </c:pt>
                <c:pt idx="78" formatCode="yyyy/mmm">
                  <c:v>41820</c:v>
                </c:pt>
              </c:numCache>
            </c:numRef>
          </c:cat>
          <c:val>
            <c:numRef>
              <c:f>'64_ábra_chart'!$J$9:$J$87</c:f>
              <c:numCache>
                <c:formatCode>0.0</c:formatCode>
                <c:ptCount val="79"/>
                <c:pt idx="0">
                  <c:v>75.264685939170988</c:v>
                </c:pt>
                <c:pt idx="1">
                  <c:v>77.244405407686969</c:v>
                </c:pt>
                <c:pt idx="2">
                  <c:v>77.469430465178789</c:v>
                </c:pt>
                <c:pt idx="3">
                  <c:v>79.416103371851847</c:v>
                </c:pt>
                <c:pt idx="4">
                  <c:v>79.199271801767011</c:v>
                </c:pt>
                <c:pt idx="5">
                  <c:v>79.709381360659208</c:v>
                </c:pt>
                <c:pt idx="6">
                  <c:v>83.143359071781688</c:v>
                </c:pt>
                <c:pt idx="7">
                  <c:v>82.129113963661709</c:v>
                </c:pt>
                <c:pt idx="8">
                  <c:v>82.5426602019608</c:v>
                </c:pt>
                <c:pt idx="9">
                  <c:v>84.972576069523996</c:v>
                </c:pt>
                <c:pt idx="10">
                  <c:v>85.805721698236709</c:v>
                </c:pt>
                <c:pt idx="11">
                  <c:v>85.452672308102478</c:v>
                </c:pt>
                <c:pt idx="12">
                  <c:v>82.778470580055824</c:v>
                </c:pt>
                <c:pt idx="13">
                  <c:v>83.005072824106279</c:v>
                </c:pt>
                <c:pt idx="14">
                  <c:v>82.699396221890311</c:v>
                </c:pt>
                <c:pt idx="15">
                  <c:v>82.720244233485559</c:v>
                </c:pt>
                <c:pt idx="16">
                  <c:v>82.225190313645186</c:v>
                </c:pt>
                <c:pt idx="17">
                  <c:v>81.639737371914293</c:v>
                </c:pt>
                <c:pt idx="18">
                  <c:v>83.497054167629855</c:v>
                </c:pt>
                <c:pt idx="19">
                  <c:v>83.180406401347696</c:v>
                </c:pt>
                <c:pt idx="20">
                  <c:v>83.251534576253519</c:v>
                </c:pt>
                <c:pt idx="21">
                  <c:v>83.977461185603403</c:v>
                </c:pt>
                <c:pt idx="22">
                  <c:v>83.169351597583599</c:v>
                </c:pt>
                <c:pt idx="23">
                  <c:v>82.207912127912735</c:v>
                </c:pt>
                <c:pt idx="24">
                  <c:v>79.15838681066397</c:v>
                </c:pt>
                <c:pt idx="25">
                  <c:v>80.67623966203341</c:v>
                </c:pt>
                <c:pt idx="26">
                  <c:v>79.76148433777287</c:v>
                </c:pt>
                <c:pt idx="27">
                  <c:v>79.406384849372998</c:v>
                </c:pt>
                <c:pt idx="28">
                  <c:v>77.230497725259852</c:v>
                </c:pt>
                <c:pt idx="29">
                  <c:v>78.007202762541013</c:v>
                </c:pt>
                <c:pt idx="30">
                  <c:v>79.096843281381496</c:v>
                </c:pt>
                <c:pt idx="31">
                  <c:v>79.396354264097624</c:v>
                </c:pt>
                <c:pt idx="32">
                  <c:v>79.972069795532391</c:v>
                </c:pt>
                <c:pt idx="33">
                  <c:v>80.837851558703917</c:v>
                </c:pt>
                <c:pt idx="34">
                  <c:v>80.876614403125402</c:v>
                </c:pt>
                <c:pt idx="35">
                  <c:v>81.11152072969179</c:v>
                </c:pt>
                <c:pt idx="36">
                  <c:v>78.865115155419488</c:v>
                </c:pt>
                <c:pt idx="37">
                  <c:v>80.223964980883693</c:v>
                </c:pt>
                <c:pt idx="38">
                  <c:v>80.502757410925824</c:v>
                </c:pt>
                <c:pt idx="39">
                  <c:v>80.988222353107773</c:v>
                </c:pt>
                <c:pt idx="40">
                  <c:v>80.559419315378662</c:v>
                </c:pt>
                <c:pt idx="41">
                  <c:v>80.116483113995756</c:v>
                </c:pt>
                <c:pt idx="42">
                  <c:v>81.484660387838659</c:v>
                </c:pt>
                <c:pt idx="43">
                  <c:v>81.539165232670129</c:v>
                </c:pt>
                <c:pt idx="44">
                  <c:v>81.884819205896392</c:v>
                </c:pt>
                <c:pt idx="45">
                  <c:v>81.753111036371479</c:v>
                </c:pt>
                <c:pt idx="46">
                  <c:v>81.761694233965528</c:v>
                </c:pt>
                <c:pt idx="47">
                  <c:v>81.36314562499976</c:v>
                </c:pt>
                <c:pt idx="48">
                  <c:v>79.09162557277233</c:v>
                </c:pt>
                <c:pt idx="49">
                  <c:v>79.770541973210982</c:v>
                </c:pt>
                <c:pt idx="50">
                  <c:v>79.308469674462472</c:v>
                </c:pt>
                <c:pt idx="51">
                  <c:v>79.853536849378443</c:v>
                </c:pt>
                <c:pt idx="52">
                  <c:v>78.810631012208248</c:v>
                </c:pt>
                <c:pt idx="53">
                  <c:v>78.872225251364242</c:v>
                </c:pt>
                <c:pt idx="54">
                  <c:v>79.672553229115763</c:v>
                </c:pt>
                <c:pt idx="55">
                  <c:v>79.37346240441768</c:v>
                </c:pt>
                <c:pt idx="56">
                  <c:v>79.230646395497686</c:v>
                </c:pt>
                <c:pt idx="57">
                  <c:v>79.963453229323477</c:v>
                </c:pt>
                <c:pt idx="58">
                  <c:v>79.006096255842593</c:v>
                </c:pt>
                <c:pt idx="59">
                  <c:v>79.043084853362217</c:v>
                </c:pt>
                <c:pt idx="60">
                  <c:v>77.427638736168888</c:v>
                </c:pt>
                <c:pt idx="61">
                  <c:v>78.399068131835818</c:v>
                </c:pt>
                <c:pt idx="62">
                  <c:v>78.350641793749858</c:v>
                </c:pt>
                <c:pt idx="63">
                  <c:v>78.796716150885828</c:v>
                </c:pt>
                <c:pt idx="64">
                  <c:v>77.505441379332908</c:v>
                </c:pt>
                <c:pt idx="65">
                  <c:v>77.443773316817115</c:v>
                </c:pt>
                <c:pt idx="66">
                  <c:v>78.031271615275458</c:v>
                </c:pt>
                <c:pt idx="67">
                  <c:v>76.934659218277957</c:v>
                </c:pt>
                <c:pt idx="68">
                  <c:v>77.508962216166466</c:v>
                </c:pt>
                <c:pt idx="69">
                  <c:v>78.035234217646448</c:v>
                </c:pt>
                <c:pt idx="70">
                  <c:v>77.755693715169286</c:v>
                </c:pt>
                <c:pt idx="71">
                  <c:v>78.222143916348529</c:v>
                </c:pt>
                <c:pt idx="72">
                  <c:v>76.619054140561289</c:v>
                </c:pt>
                <c:pt idx="73">
                  <c:v>77.210990583785616</c:v>
                </c:pt>
                <c:pt idx="74">
                  <c:v>76.811996297923287</c:v>
                </c:pt>
                <c:pt idx="75">
                  <c:v>76.717107152791058</c:v>
                </c:pt>
                <c:pt idx="76">
                  <c:v>76.298892107694925</c:v>
                </c:pt>
                <c:pt idx="77">
                  <c:v>76.488258585372378</c:v>
                </c:pt>
                <c:pt idx="78">
                  <c:v>77.893596361435243</c:v>
                </c:pt>
              </c:numCache>
            </c:numRef>
          </c:val>
        </c:ser>
        <c:marker val="1"/>
        <c:axId val="48010752"/>
        <c:axId val="47988096"/>
      </c:lineChart>
      <c:catAx>
        <c:axId val="47984640"/>
        <c:scaling>
          <c:orientation val="minMax"/>
        </c:scaling>
        <c:axPos val="b"/>
        <c:numFmt formatCode="yyyy/mmm" sourceLinked="1"/>
        <c:tickLblPos val="low"/>
        <c:spPr>
          <a:ln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47986176"/>
        <c:crosses val="autoZero"/>
        <c:lblAlgn val="ctr"/>
        <c:lblOffset val="100"/>
        <c:tickLblSkip val="3"/>
        <c:noMultiLvlLbl val="1"/>
      </c:catAx>
      <c:valAx>
        <c:axId val="47986176"/>
        <c:scaling>
          <c:orientation val="minMax"/>
          <c:max val="160"/>
          <c:min val="60"/>
        </c:scaling>
        <c:axPos val="l"/>
        <c:majorGridlines>
          <c:spPr>
            <a:ln w="3175">
              <a:solidFill>
                <a:sysClr val="window" lastClr="FFFFFF">
                  <a:lumMod val="85000"/>
                </a:sys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6.9755972222222434E-2"/>
              <c:y val="2.9259259259259655E-5"/>
            </c:manualLayout>
          </c:layout>
        </c:title>
        <c:numFmt formatCode="#,##0" sourceLinked="0"/>
        <c:tickLblPos val="nextTo"/>
        <c:spPr>
          <a:ln>
            <a:solidFill>
              <a:sysClr val="windowText" lastClr="000000"/>
            </a:solidFill>
          </a:ln>
        </c:spPr>
        <c:crossAx val="47984640"/>
        <c:crosses val="autoZero"/>
        <c:crossBetween val="between"/>
        <c:majorUnit val="10"/>
      </c:valAx>
      <c:valAx>
        <c:axId val="47988096"/>
        <c:scaling>
          <c:orientation val="minMax"/>
          <c:max val="160"/>
          <c:min val="60"/>
        </c:scaling>
        <c:axPos val="r"/>
        <c:title>
          <c:tx>
            <c:rich>
              <a:bodyPr rot="0" vert="horz"/>
              <a:lstStyle/>
              <a:p>
                <a:pPr algn="ctr" rtl="0"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0.83844535189341962"/>
              <c:y val="1.2227289198729705E-3"/>
            </c:manualLayout>
          </c:layout>
        </c:title>
        <c:numFmt formatCode="0" sourceLinked="0"/>
        <c:tickLblPos val="nextTo"/>
        <c:spPr>
          <a:ln>
            <a:solidFill>
              <a:sysClr val="windowText" lastClr="000000"/>
            </a:solidFill>
          </a:ln>
        </c:spPr>
        <c:crossAx val="48010752"/>
        <c:crosses val="max"/>
        <c:crossBetween val="between"/>
        <c:majorUnit val="10"/>
      </c:valAx>
      <c:dateAx>
        <c:axId val="48010752"/>
        <c:scaling>
          <c:orientation val="minMax"/>
        </c:scaling>
        <c:delete val="1"/>
        <c:axPos val="b"/>
        <c:numFmt formatCode="yyyy/mmm" sourceLinked="1"/>
        <c:tickLblPos val="none"/>
        <c:crossAx val="47988096"/>
        <c:crosses val="autoZero"/>
        <c:auto val="1"/>
        <c:lblOffset val="100"/>
        <c:baseTimeUnit val="months"/>
      </c:dateAx>
      <c:spPr>
        <a:noFill/>
        <a:ln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11536230256495644"/>
          <c:y val="0.88536925440676051"/>
          <c:w val="0.75388115300592173"/>
          <c:h val="9.4485474151284721E-2"/>
        </c:manualLayout>
      </c:layout>
      <c:spPr>
        <a:noFill/>
        <a:ln>
          <a:solidFill>
            <a:sysClr val="windowText" lastClr="000000"/>
          </a:solidFill>
        </a:ln>
      </c:spPr>
    </c:legend>
    <c:plotVisOnly val="1"/>
    <c:dispBlanksAs val="gap"/>
  </c:chart>
  <c:spPr>
    <a:noFill/>
    <a:ln>
      <a:noFill/>
    </a:ln>
  </c:spPr>
  <c:txPr>
    <a:bodyPr/>
    <a:lstStyle/>
    <a:p>
      <a:pPr algn="ctr" rtl="0">
        <a:defRPr lang="hu-HU" sz="1600" b="0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hu-H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 sz="1200"/>
            </a:pPr>
            <a:r>
              <a:rPr lang="hu-HU" sz="1200" dirty="0" smtClean="0"/>
              <a:t>Bruttó állóeszköz-felhalmozás (beruházások) a GDP %-ában</a:t>
            </a:r>
            <a:endParaRPr lang="hu-HU" sz="1200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'Bruttó állóeszköz felhalmozás'!$A$4</c:f>
              <c:strCache>
                <c:ptCount val="1"/>
                <c:pt idx="0">
                  <c:v>EU27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'Bruttó állóeszköz felhalmozás'!$B$3:$M$3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'Bruttó állóeszköz felhalmozás'!$B$4:$M$4</c:f>
              <c:numCache>
                <c:formatCode>General</c:formatCode>
                <c:ptCount val="12"/>
                <c:pt idx="0">
                  <c:v>19.399999999999999</c:v>
                </c:pt>
                <c:pt idx="1">
                  <c:v>19.600000000000001</c:v>
                </c:pt>
                <c:pt idx="2">
                  <c:v>19.899999999999999</c:v>
                </c:pt>
                <c:pt idx="3">
                  <c:v>20.6</c:v>
                </c:pt>
                <c:pt idx="4">
                  <c:v>21.3</c:v>
                </c:pt>
                <c:pt idx="5">
                  <c:v>21.1</c:v>
                </c:pt>
                <c:pt idx="6">
                  <c:v>18.899999999999999</c:v>
                </c:pt>
                <c:pt idx="7">
                  <c:v>18.5</c:v>
                </c:pt>
                <c:pt idx="8">
                  <c:v>18.600000000000001</c:v>
                </c:pt>
                <c:pt idx="9">
                  <c:v>18.2</c:v>
                </c:pt>
                <c:pt idx="10">
                  <c:v>18.100000000000001</c:v>
                </c:pt>
                <c:pt idx="11">
                  <c:v>18.399999999999999</c:v>
                </c:pt>
              </c:numCache>
            </c:numRef>
          </c:val>
        </c:ser>
        <c:ser>
          <c:idx val="1"/>
          <c:order val="1"/>
          <c:tx>
            <c:strRef>
              <c:f>'Bruttó állóeszköz felhalmozás'!$A$5</c:f>
              <c:strCache>
                <c:ptCount val="1"/>
                <c:pt idx="0">
                  <c:v>Csehország</c:v>
                </c:pt>
              </c:strCache>
            </c:strRef>
          </c:tx>
          <c:marker>
            <c:symbol val="none"/>
          </c:marker>
          <c:cat>
            <c:strRef>
              <c:f>'Bruttó állóeszköz felhalmozás'!$B$3:$M$3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'Bruttó állóeszköz felhalmozás'!$B$5:$M$5</c:f>
              <c:numCache>
                <c:formatCode>General</c:formatCode>
                <c:ptCount val="12"/>
                <c:pt idx="0">
                  <c:v>26.8</c:v>
                </c:pt>
                <c:pt idx="1">
                  <c:v>25.9</c:v>
                </c:pt>
                <c:pt idx="2">
                  <c:v>25.8</c:v>
                </c:pt>
                <c:pt idx="3">
                  <c:v>25.7</c:v>
                </c:pt>
                <c:pt idx="4">
                  <c:v>27</c:v>
                </c:pt>
                <c:pt idx="5">
                  <c:v>26.8</c:v>
                </c:pt>
                <c:pt idx="6">
                  <c:v>24.6</c:v>
                </c:pt>
                <c:pt idx="7">
                  <c:v>24.5</c:v>
                </c:pt>
                <c:pt idx="8">
                  <c:v>23.9</c:v>
                </c:pt>
                <c:pt idx="9">
                  <c:v>23.8</c:v>
                </c:pt>
                <c:pt idx="10">
                  <c:v>23.5</c:v>
                </c:pt>
                <c:pt idx="11">
                  <c:v>23.6</c:v>
                </c:pt>
              </c:numCache>
            </c:numRef>
          </c:val>
        </c:ser>
        <c:ser>
          <c:idx val="3"/>
          <c:order val="2"/>
          <c:tx>
            <c:strRef>
              <c:f>'Bruttó állóeszköz felhalmozás'!$A$7</c:f>
              <c:strCache>
                <c:ptCount val="1"/>
                <c:pt idx="0">
                  <c:v>Magyarország</c:v>
                </c:pt>
              </c:strCache>
            </c:strRef>
          </c:tx>
          <c:marker>
            <c:symbol val="none"/>
          </c:marker>
          <c:cat>
            <c:strRef>
              <c:f>'Bruttó állóeszköz felhalmozás'!$B$3:$M$3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'Bruttó állóeszköz felhalmozás'!$B$7:$M$7</c:f>
              <c:numCache>
                <c:formatCode>General</c:formatCode>
                <c:ptCount val="12"/>
                <c:pt idx="0">
                  <c:v>22.4</c:v>
                </c:pt>
                <c:pt idx="1">
                  <c:v>22.7</c:v>
                </c:pt>
                <c:pt idx="2">
                  <c:v>22.8</c:v>
                </c:pt>
                <c:pt idx="3">
                  <c:v>21.7</c:v>
                </c:pt>
                <c:pt idx="4">
                  <c:v>21.8</c:v>
                </c:pt>
                <c:pt idx="5">
                  <c:v>21.7</c:v>
                </c:pt>
                <c:pt idx="6">
                  <c:v>20.7</c:v>
                </c:pt>
                <c:pt idx="7">
                  <c:v>18.3</c:v>
                </c:pt>
                <c:pt idx="8">
                  <c:v>17.899999999999999</c:v>
                </c:pt>
                <c:pt idx="9">
                  <c:v>17</c:v>
                </c:pt>
                <c:pt idx="10">
                  <c:v>16.7</c:v>
                </c:pt>
                <c:pt idx="11">
                  <c:v>16.399999999999999</c:v>
                </c:pt>
              </c:numCache>
            </c:numRef>
          </c:val>
        </c:ser>
        <c:ser>
          <c:idx val="5"/>
          <c:order val="3"/>
          <c:tx>
            <c:strRef>
              <c:f>'Bruttó állóeszköz felhalmozás'!$A$9</c:f>
              <c:strCache>
                <c:ptCount val="1"/>
                <c:pt idx="0">
                  <c:v>Lengyelország</c:v>
                </c:pt>
              </c:strCache>
            </c:strRef>
          </c:tx>
          <c:marker>
            <c:symbol val="none"/>
          </c:marker>
          <c:cat>
            <c:strRef>
              <c:f>'Bruttó állóeszköz felhalmozás'!$B$3:$M$3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'Bruttó állóeszköz felhalmozás'!$B$9:$M$9</c:f>
              <c:numCache>
                <c:formatCode>General</c:formatCode>
                <c:ptCount val="12"/>
                <c:pt idx="0">
                  <c:v>18.2</c:v>
                </c:pt>
                <c:pt idx="1">
                  <c:v>18.100000000000001</c:v>
                </c:pt>
                <c:pt idx="2">
                  <c:v>18.2</c:v>
                </c:pt>
                <c:pt idx="3">
                  <c:v>19.7</c:v>
                </c:pt>
                <c:pt idx="4">
                  <c:v>21.6</c:v>
                </c:pt>
                <c:pt idx="5">
                  <c:v>22.3</c:v>
                </c:pt>
                <c:pt idx="6">
                  <c:v>21.2</c:v>
                </c:pt>
                <c:pt idx="7">
                  <c:v>19.899999999999999</c:v>
                </c:pt>
                <c:pt idx="8">
                  <c:v>20.3</c:v>
                </c:pt>
                <c:pt idx="9">
                  <c:v>20.100000000000001</c:v>
                </c:pt>
                <c:pt idx="10">
                  <c:v>19.100000000000001</c:v>
                </c:pt>
                <c:pt idx="11">
                  <c:v>18.899999999999999</c:v>
                </c:pt>
              </c:numCache>
            </c:numRef>
          </c:val>
        </c:ser>
        <c:ser>
          <c:idx val="6"/>
          <c:order val="4"/>
          <c:tx>
            <c:strRef>
              <c:f>'Bruttó állóeszköz felhalmozás'!$A$10</c:f>
              <c:strCache>
                <c:ptCount val="1"/>
                <c:pt idx="0">
                  <c:v>Szlovákia</c:v>
                </c:pt>
              </c:strCache>
            </c:strRef>
          </c:tx>
          <c:marker>
            <c:symbol val="none"/>
          </c:marker>
          <c:cat>
            <c:strRef>
              <c:f>'Bruttó állóeszköz felhalmozás'!$B$3:$M$3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'Bruttó állóeszköz felhalmozás'!$B$10:$M$10</c:f>
              <c:numCache>
                <c:formatCode>General</c:formatCode>
                <c:ptCount val="12"/>
                <c:pt idx="0">
                  <c:v>24.7</c:v>
                </c:pt>
                <c:pt idx="1">
                  <c:v>24</c:v>
                </c:pt>
                <c:pt idx="2">
                  <c:v>26.5</c:v>
                </c:pt>
                <c:pt idx="3">
                  <c:v>26.5</c:v>
                </c:pt>
                <c:pt idx="4">
                  <c:v>26.2</c:v>
                </c:pt>
                <c:pt idx="5">
                  <c:v>24.8</c:v>
                </c:pt>
                <c:pt idx="6">
                  <c:v>20.7</c:v>
                </c:pt>
                <c:pt idx="7">
                  <c:v>21</c:v>
                </c:pt>
                <c:pt idx="8">
                  <c:v>23.1</c:v>
                </c:pt>
                <c:pt idx="9">
                  <c:v>21.1</c:v>
                </c:pt>
                <c:pt idx="10">
                  <c:v>21.4</c:v>
                </c:pt>
                <c:pt idx="11">
                  <c:v>21.8</c:v>
                </c:pt>
              </c:numCache>
            </c:numRef>
          </c:val>
        </c:ser>
        <c:marker val="1"/>
        <c:axId val="73728768"/>
        <c:axId val="73730304"/>
      </c:lineChart>
      <c:catAx>
        <c:axId val="73728768"/>
        <c:scaling>
          <c:orientation val="minMax"/>
        </c:scaling>
        <c:axPos val="b"/>
        <c:majorTickMark val="none"/>
        <c:tickLblPos val="nextTo"/>
        <c:crossAx val="73730304"/>
        <c:crosses val="autoZero"/>
        <c:auto val="1"/>
        <c:lblAlgn val="ctr"/>
        <c:lblOffset val="100"/>
      </c:catAx>
      <c:valAx>
        <c:axId val="73730304"/>
        <c:scaling>
          <c:orientation val="minMax"/>
          <c:min val="10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73728768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b="1"/>
            </a:pPr>
            <a:endParaRPr lang="hu-HU"/>
          </a:p>
        </c:txPr>
      </c:legendEntry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 sz="1200"/>
            </a:pPr>
            <a:r>
              <a:rPr lang="hu-HU" sz="1200"/>
              <a:t>Munkatermelékenység változása %-ban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'Munkaerő termelékenysége'!$B$3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'Munkaerő termelékenysége'!$A$4:$A$10</c:f>
              <c:strCache>
                <c:ptCount val="7"/>
                <c:pt idx="0">
                  <c:v>EU27</c:v>
                </c:pt>
                <c:pt idx="1">
                  <c:v>Csehország</c:v>
                </c:pt>
                <c:pt idx="2">
                  <c:v>Németország</c:v>
                </c:pt>
                <c:pt idx="3">
                  <c:v>Magyarország</c:v>
                </c:pt>
                <c:pt idx="4">
                  <c:v>Ausztria</c:v>
                </c:pt>
                <c:pt idx="5">
                  <c:v>Lengyelország </c:v>
                </c:pt>
                <c:pt idx="6">
                  <c:v>Szlovákia</c:v>
                </c:pt>
              </c:strCache>
            </c:strRef>
          </c:cat>
          <c:val>
            <c:numRef>
              <c:f>'Munkaerő termelékenysége'!$B$4:$B$10</c:f>
              <c:numCache>
                <c:formatCode>General</c:formatCode>
                <c:ptCount val="7"/>
                <c:pt idx="0">
                  <c:v>2.1</c:v>
                </c:pt>
                <c:pt idx="1">
                  <c:v>6.7</c:v>
                </c:pt>
                <c:pt idx="2">
                  <c:v>3.6</c:v>
                </c:pt>
                <c:pt idx="3">
                  <c:v>3.7</c:v>
                </c:pt>
                <c:pt idx="4">
                  <c:v>3.3</c:v>
                </c:pt>
                <c:pt idx="5">
                  <c:v>2.9</c:v>
                </c:pt>
                <c:pt idx="6">
                  <c:v>5.8</c:v>
                </c:pt>
              </c:numCache>
            </c:numRef>
          </c:val>
        </c:ser>
        <c:ser>
          <c:idx val="1"/>
          <c:order val="1"/>
          <c:tx>
            <c:strRef>
              <c:f>'Munkaerő termelékenysége'!$C$3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'Munkaerő termelékenysége'!$A$4:$A$10</c:f>
              <c:strCache>
                <c:ptCount val="7"/>
                <c:pt idx="0">
                  <c:v>EU27</c:v>
                </c:pt>
                <c:pt idx="1">
                  <c:v>Csehország</c:v>
                </c:pt>
                <c:pt idx="2">
                  <c:v>Németország</c:v>
                </c:pt>
                <c:pt idx="3">
                  <c:v>Magyarország</c:v>
                </c:pt>
                <c:pt idx="4">
                  <c:v>Ausztria</c:v>
                </c:pt>
                <c:pt idx="5">
                  <c:v>Lengyelország </c:v>
                </c:pt>
                <c:pt idx="6">
                  <c:v>Szlovákia</c:v>
                </c:pt>
              </c:strCache>
            </c:strRef>
          </c:cat>
          <c:val>
            <c:numRef>
              <c:f>'Munkaerő termelékenysége'!$C$4:$C$10</c:f>
              <c:numCache>
                <c:formatCode>General</c:formatCode>
                <c:ptCount val="7"/>
                <c:pt idx="0">
                  <c:v>1.4</c:v>
                </c:pt>
                <c:pt idx="1">
                  <c:v>4.4000000000000004</c:v>
                </c:pt>
                <c:pt idx="2">
                  <c:v>1.7</c:v>
                </c:pt>
                <c:pt idx="3">
                  <c:v>0.30000000000000032</c:v>
                </c:pt>
                <c:pt idx="4">
                  <c:v>2.2000000000000002</c:v>
                </c:pt>
                <c:pt idx="5">
                  <c:v>2.2999999999999998</c:v>
                </c:pt>
                <c:pt idx="6">
                  <c:v>7.2</c:v>
                </c:pt>
              </c:numCache>
            </c:numRef>
          </c:val>
        </c:ser>
        <c:ser>
          <c:idx val="2"/>
          <c:order val="2"/>
          <c:tx>
            <c:strRef>
              <c:f>'Munkaerő termelékenysége'!$D$3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'Munkaerő termelékenysége'!$A$4:$A$10</c:f>
              <c:strCache>
                <c:ptCount val="7"/>
                <c:pt idx="0">
                  <c:v>EU27</c:v>
                </c:pt>
                <c:pt idx="1">
                  <c:v>Csehország</c:v>
                </c:pt>
                <c:pt idx="2">
                  <c:v>Németország</c:v>
                </c:pt>
                <c:pt idx="3">
                  <c:v>Magyarország</c:v>
                </c:pt>
                <c:pt idx="4">
                  <c:v>Ausztria</c:v>
                </c:pt>
                <c:pt idx="5">
                  <c:v>Lengyelország </c:v>
                </c:pt>
                <c:pt idx="6">
                  <c:v>Szlovákia</c:v>
                </c:pt>
              </c:strCache>
            </c:strRef>
          </c:cat>
          <c:val>
            <c:numRef>
              <c:f>'Munkaerő termelékenysége'!$D$4:$D$10</c:f>
              <c:numCache>
                <c:formatCode>General</c:formatCode>
                <c:ptCount val="7"/>
                <c:pt idx="0">
                  <c:v>-0.5</c:v>
                </c:pt>
                <c:pt idx="1">
                  <c:v>0.4</c:v>
                </c:pt>
                <c:pt idx="2">
                  <c:v>-0.1</c:v>
                </c:pt>
                <c:pt idx="3">
                  <c:v>2.2000000000000002</c:v>
                </c:pt>
                <c:pt idx="4">
                  <c:v>0.5</c:v>
                </c:pt>
                <c:pt idx="5">
                  <c:v>1.4</c:v>
                </c:pt>
                <c:pt idx="6">
                  <c:v>2.2999999999999998</c:v>
                </c:pt>
              </c:numCache>
            </c:numRef>
          </c:val>
        </c:ser>
        <c:ser>
          <c:idx val="3"/>
          <c:order val="3"/>
          <c:tx>
            <c:strRef>
              <c:f>'Munkaerő termelékenysége'!$E$3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'Munkaerő termelékenysége'!$A$4:$A$10</c:f>
              <c:strCache>
                <c:ptCount val="7"/>
                <c:pt idx="0">
                  <c:v>EU27</c:v>
                </c:pt>
                <c:pt idx="1">
                  <c:v>Csehország</c:v>
                </c:pt>
                <c:pt idx="2">
                  <c:v>Németország</c:v>
                </c:pt>
                <c:pt idx="3">
                  <c:v>Magyarország</c:v>
                </c:pt>
                <c:pt idx="4">
                  <c:v>Ausztria</c:v>
                </c:pt>
                <c:pt idx="5">
                  <c:v>Lengyelország </c:v>
                </c:pt>
                <c:pt idx="6">
                  <c:v>Szlovákia</c:v>
                </c:pt>
              </c:strCache>
            </c:strRef>
          </c:cat>
          <c:val>
            <c:numRef>
              <c:f>'Munkaerő termelékenysége'!$E$4:$E$10</c:f>
              <c:numCache>
                <c:formatCode>General</c:formatCode>
                <c:ptCount val="7"/>
                <c:pt idx="0">
                  <c:v>-1.4</c:v>
                </c:pt>
                <c:pt idx="1">
                  <c:v>-1.5</c:v>
                </c:pt>
                <c:pt idx="2">
                  <c:v>-2.5</c:v>
                </c:pt>
                <c:pt idx="3">
                  <c:v>-3.2</c:v>
                </c:pt>
                <c:pt idx="4">
                  <c:v>-0.2</c:v>
                </c:pt>
                <c:pt idx="5">
                  <c:v>2.2000000000000002</c:v>
                </c:pt>
                <c:pt idx="6">
                  <c:v>-2.2999999999999998</c:v>
                </c:pt>
              </c:numCache>
            </c:numRef>
          </c:val>
        </c:ser>
        <c:ser>
          <c:idx val="4"/>
          <c:order val="4"/>
          <c:tx>
            <c:strRef>
              <c:f>'Munkaerő termelékenysége'!$F$3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'Munkaerő termelékenysége'!$A$4:$A$10</c:f>
              <c:strCache>
                <c:ptCount val="7"/>
                <c:pt idx="0">
                  <c:v>EU27</c:v>
                </c:pt>
                <c:pt idx="1">
                  <c:v>Csehország</c:v>
                </c:pt>
                <c:pt idx="2">
                  <c:v>Németország</c:v>
                </c:pt>
                <c:pt idx="3">
                  <c:v>Magyarország</c:v>
                </c:pt>
                <c:pt idx="4">
                  <c:v>Ausztria</c:v>
                </c:pt>
                <c:pt idx="5">
                  <c:v>Lengyelország </c:v>
                </c:pt>
                <c:pt idx="6">
                  <c:v>Szlovákia</c:v>
                </c:pt>
              </c:strCache>
            </c:strRef>
          </c:cat>
          <c:val>
            <c:numRef>
              <c:f>'Munkaerő termelékenysége'!$F$4:$F$10</c:f>
              <c:numCache>
                <c:formatCode>General</c:formatCode>
                <c:ptCount val="7"/>
                <c:pt idx="0">
                  <c:v>2.2000000000000002</c:v>
                </c:pt>
                <c:pt idx="1">
                  <c:v>1.6</c:v>
                </c:pt>
                <c:pt idx="2">
                  <c:v>1.8</c:v>
                </c:pt>
                <c:pt idx="3">
                  <c:v>1.3</c:v>
                </c:pt>
                <c:pt idx="4">
                  <c:v>2.2000000000000002</c:v>
                </c:pt>
                <c:pt idx="5">
                  <c:v>3.6</c:v>
                </c:pt>
                <c:pt idx="6">
                  <c:v>4.4000000000000004</c:v>
                </c:pt>
              </c:numCache>
            </c:numRef>
          </c:val>
        </c:ser>
        <c:ser>
          <c:idx val="5"/>
          <c:order val="5"/>
          <c:tx>
            <c:strRef>
              <c:f>'Munkaerő termelékenysége'!$G$3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'Munkaerő termelékenysége'!$A$4:$A$10</c:f>
              <c:strCache>
                <c:ptCount val="7"/>
                <c:pt idx="0">
                  <c:v>EU27</c:v>
                </c:pt>
                <c:pt idx="1">
                  <c:v>Csehország</c:v>
                </c:pt>
                <c:pt idx="2">
                  <c:v>Németország</c:v>
                </c:pt>
                <c:pt idx="3">
                  <c:v>Magyarország</c:v>
                </c:pt>
                <c:pt idx="4">
                  <c:v>Ausztria</c:v>
                </c:pt>
                <c:pt idx="5">
                  <c:v>Lengyelország </c:v>
                </c:pt>
                <c:pt idx="6">
                  <c:v>Szlovákia</c:v>
                </c:pt>
              </c:strCache>
            </c:strRef>
          </c:cat>
          <c:val>
            <c:numRef>
              <c:f>'Munkaerő termelékenysége'!$G$4:$G$10</c:f>
              <c:numCache>
                <c:formatCode>General</c:formatCode>
                <c:ptCount val="7"/>
                <c:pt idx="0">
                  <c:v>1.4</c:v>
                </c:pt>
                <c:pt idx="1">
                  <c:v>0.60000000000000064</c:v>
                </c:pt>
                <c:pt idx="2">
                  <c:v>1.6</c:v>
                </c:pt>
                <c:pt idx="3">
                  <c:v>0.4</c:v>
                </c:pt>
                <c:pt idx="4">
                  <c:v>0.4</c:v>
                </c:pt>
                <c:pt idx="5">
                  <c:v>3.8</c:v>
                </c:pt>
                <c:pt idx="6">
                  <c:v>2.2000000000000002</c:v>
                </c:pt>
              </c:numCache>
            </c:numRef>
          </c:val>
        </c:ser>
        <c:gapWidth val="75"/>
        <c:overlap val="-25"/>
        <c:axId val="73779840"/>
        <c:axId val="73789824"/>
      </c:barChart>
      <c:catAx>
        <c:axId val="73779840"/>
        <c:scaling>
          <c:orientation val="minMax"/>
        </c:scaling>
        <c:axPos val="b"/>
        <c:numFmt formatCode="General" sourceLinked="1"/>
        <c:majorTickMark val="none"/>
        <c:tickLblPos val="nextTo"/>
        <c:crossAx val="73789824"/>
        <c:crosses val="autoZero"/>
        <c:auto val="1"/>
        <c:lblAlgn val="ctr"/>
        <c:lblOffset val="100"/>
      </c:catAx>
      <c:valAx>
        <c:axId val="737898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73779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741012165627337"/>
          <c:y val="0.92784145802000473"/>
          <c:w val="0.52210046492456341"/>
          <c:h val="5.4181013890117834E-2"/>
        </c:manualLayout>
      </c:layout>
      <c:txPr>
        <a:bodyPr/>
        <a:lstStyle/>
        <a:p>
          <a:pPr>
            <a:defRPr sz="1050"/>
          </a:pPr>
          <a:endParaRPr lang="hu-HU"/>
        </a:p>
      </c:txPr>
    </c:legend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/>
            </a:pPr>
            <a:r>
              <a:rPr lang="hu-HU"/>
              <a:t>Foglalkoztatottság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Foglalkoztatottság!$A$2</c:f>
              <c:strCache>
                <c:ptCount val="1"/>
                <c:pt idx="0">
                  <c:v>EU27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Foglalkoztatottság!$B$1:$O$1</c:f>
              <c:strCach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strCache>
            </c:strRef>
          </c:cat>
          <c:val>
            <c:numRef>
              <c:f>Foglalkoztatottság!$B$2:$O$2</c:f>
              <c:numCache>
                <c:formatCode>General</c:formatCode>
                <c:ptCount val="14"/>
                <c:pt idx="0">
                  <c:v>65.5</c:v>
                </c:pt>
                <c:pt idx="1">
                  <c:v>66.2</c:v>
                </c:pt>
                <c:pt idx="2">
                  <c:v>66.599999999999994</c:v>
                </c:pt>
                <c:pt idx="3">
                  <c:v>66.900000000000006</c:v>
                </c:pt>
                <c:pt idx="4">
                  <c:v>66.7</c:v>
                </c:pt>
                <c:pt idx="5">
                  <c:v>67</c:v>
                </c:pt>
                <c:pt idx="6">
                  <c:v>67.400000000000006</c:v>
                </c:pt>
                <c:pt idx="7">
                  <c:v>68</c:v>
                </c:pt>
                <c:pt idx="8">
                  <c:v>69</c:v>
                </c:pt>
                <c:pt idx="9">
                  <c:v>69.900000000000006</c:v>
                </c:pt>
                <c:pt idx="10">
                  <c:v>70.3</c:v>
                </c:pt>
                <c:pt idx="11">
                  <c:v>69</c:v>
                </c:pt>
                <c:pt idx="12">
                  <c:v>68.599999999999994</c:v>
                </c:pt>
                <c:pt idx="13">
                  <c:v>68.599999999999994</c:v>
                </c:pt>
              </c:numCache>
            </c:numRef>
          </c:val>
        </c:ser>
        <c:ser>
          <c:idx val="1"/>
          <c:order val="1"/>
          <c:tx>
            <c:strRef>
              <c:f>Foglalkoztatottság!$A$3</c:f>
              <c:strCache>
                <c:ptCount val="1"/>
                <c:pt idx="0">
                  <c:v>Csehország</c:v>
                </c:pt>
              </c:strCache>
            </c:strRef>
          </c:tx>
          <c:marker>
            <c:symbol val="none"/>
          </c:marker>
          <c:cat>
            <c:strRef>
              <c:f>Foglalkoztatottság!$B$1:$O$1</c:f>
              <c:strCach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strCache>
            </c:strRef>
          </c:cat>
          <c:val>
            <c:numRef>
              <c:f>Foglalkoztatottság!$B$3:$O$3</c:f>
              <c:numCache>
                <c:formatCode>General</c:formatCode>
                <c:ptCount val="14"/>
                <c:pt idx="0">
                  <c:v>73.400000000000006</c:v>
                </c:pt>
                <c:pt idx="1">
                  <c:v>71.5</c:v>
                </c:pt>
                <c:pt idx="2">
                  <c:v>71</c:v>
                </c:pt>
                <c:pt idx="3">
                  <c:v>71.2</c:v>
                </c:pt>
                <c:pt idx="4">
                  <c:v>71.599999999999994</c:v>
                </c:pt>
                <c:pt idx="5">
                  <c:v>70.7</c:v>
                </c:pt>
                <c:pt idx="6">
                  <c:v>70.099999999999994</c:v>
                </c:pt>
                <c:pt idx="7">
                  <c:v>70.7</c:v>
                </c:pt>
                <c:pt idx="8">
                  <c:v>71.2</c:v>
                </c:pt>
                <c:pt idx="9">
                  <c:v>72</c:v>
                </c:pt>
                <c:pt idx="10">
                  <c:v>72.400000000000006</c:v>
                </c:pt>
                <c:pt idx="11">
                  <c:v>70.900000000000006</c:v>
                </c:pt>
                <c:pt idx="12">
                  <c:v>70.400000000000006</c:v>
                </c:pt>
                <c:pt idx="13">
                  <c:v>70.900000000000006</c:v>
                </c:pt>
              </c:numCache>
            </c:numRef>
          </c:val>
        </c:ser>
        <c:ser>
          <c:idx val="3"/>
          <c:order val="2"/>
          <c:tx>
            <c:strRef>
              <c:f>Foglalkoztatottság!$A$5</c:f>
              <c:strCache>
                <c:ptCount val="1"/>
                <c:pt idx="0">
                  <c:v>Magyarország</c:v>
                </c:pt>
              </c:strCache>
            </c:strRef>
          </c:tx>
          <c:marker>
            <c:symbol val="none"/>
          </c:marker>
          <c:cat>
            <c:strRef>
              <c:f>Foglalkoztatottság!$B$1:$O$1</c:f>
              <c:strCach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strCache>
            </c:strRef>
          </c:cat>
          <c:val>
            <c:numRef>
              <c:f>Foglalkoztatottság!$B$5:$O$5</c:f>
              <c:numCache>
                <c:formatCode>General</c:formatCode>
                <c:ptCount val="14"/>
                <c:pt idx="0">
                  <c:v>58.8</c:v>
                </c:pt>
                <c:pt idx="1">
                  <c:v>60.6</c:v>
                </c:pt>
                <c:pt idx="2">
                  <c:v>61.2</c:v>
                </c:pt>
                <c:pt idx="3">
                  <c:v>61.3</c:v>
                </c:pt>
                <c:pt idx="4">
                  <c:v>61.4</c:v>
                </c:pt>
                <c:pt idx="5">
                  <c:v>62.4</c:v>
                </c:pt>
                <c:pt idx="6">
                  <c:v>62.1</c:v>
                </c:pt>
                <c:pt idx="7">
                  <c:v>62.2</c:v>
                </c:pt>
                <c:pt idx="8">
                  <c:v>62.6</c:v>
                </c:pt>
                <c:pt idx="9">
                  <c:v>62.6</c:v>
                </c:pt>
                <c:pt idx="10">
                  <c:v>61.9</c:v>
                </c:pt>
                <c:pt idx="11">
                  <c:v>60.5</c:v>
                </c:pt>
                <c:pt idx="12">
                  <c:v>60.4</c:v>
                </c:pt>
                <c:pt idx="13">
                  <c:v>60.7</c:v>
                </c:pt>
              </c:numCache>
            </c:numRef>
          </c:val>
        </c:ser>
        <c:ser>
          <c:idx val="5"/>
          <c:order val="3"/>
          <c:tx>
            <c:strRef>
              <c:f>Foglalkoztatottság!$A$7</c:f>
              <c:strCache>
                <c:ptCount val="1"/>
                <c:pt idx="0">
                  <c:v>Lengyelország</c:v>
                </c:pt>
              </c:strCache>
            </c:strRef>
          </c:tx>
          <c:marker>
            <c:symbol val="none"/>
          </c:marker>
          <c:cat>
            <c:strRef>
              <c:f>Foglalkoztatottság!$B$1:$O$1</c:f>
              <c:strCach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strCache>
            </c:strRef>
          </c:cat>
          <c:val>
            <c:numRef>
              <c:f>Foglalkoztatottság!$B$7:$O$7</c:f>
              <c:numCache>
                <c:formatCode>General</c:formatCode>
                <c:ptCount val="14"/>
                <c:pt idx="0">
                  <c:v>65.400000000000006</c:v>
                </c:pt>
                <c:pt idx="1">
                  <c:v>63.9</c:v>
                </c:pt>
                <c:pt idx="2">
                  <c:v>61</c:v>
                </c:pt>
                <c:pt idx="3">
                  <c:v>59.4</c:v>
                </c:pt>
                <c:pt idx="4">
                  <c:v>57.4</c:v>
                </c:pt>
                <c:pt idx="5">
                  <c:v>57.1</c:v>
                </c:pt>
                <c:pt idx="6">
                  <c:v>57.3</c:v>
                </c:pt>
                <c:pt idx="7">
                  <c:v>58.3</c:v>
                </c:pt>
                <c:pt idx="8">
                  <c:v>60.1</c:v>
                </c:pt>
                <c:pt idx="9">
                  <c:v>62.7</c:v>
                </c:pt>
                <c:pt idx="10">
                  <c:v>65</c:v>
                </c:pt>
                <c:pt idx="11">
                  <c:v>64.900000000000006</c:v>
                </c:pt>
                <c:pt idx="12">
                  <c:v>64.599999999999994</c:v>
                </c:pt>
                <c:pt idx="13">
                  <c:v>64.8</c:v>
                </c:pt>
              </c:numCache>
            </c:numRef>
          </c:val>
        </c:ser>
        <c:ser>
          <c:idx val="6"/>
          <c:order val="4"/>
          <c:tx>
            <c:strRef>
              <c:f>Foglalkoztatottság!$A$8</c:f>
              <c:strCache>
                <c:ptCount val="1"/>
                <c:pt idx="0">
                  <c:v>Szlovákia</c:v>
                </c:pt>
              </c:strCache>
            </c:strRef>
          </c:tx>
          <c:marker>
            <c:symbol val="none"/>
          </c:marker>
          <c:cat>
            <c:strRef>
              <c:f>Foglalkoztatottság!$B$1:$O$1</c:f>
              <c:strCach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strCache>
            </c:strRef>
          </c:cat>
          <c:val>
            <c:numRef>
              <c:f>Foglalkoztatottság!$B$8:$O$8</c:f>
              <c:numCache>
                <c:formatCode>General</c:formatCode>
                <c:ptCount val="14"/>
                <c:pt idx="0">
                  <c:v>67.400000000000006</c:v>
                </c:pt>
                <c:pt idx="1">
                  <c:v>65</c:v>
                </c:pt>
                <c:pt idx="2">
                  <c:v>63.5</c:v>
                </c:pt>
                <c:pt idx="3">
                  <c:v>63.5</c:v>
                </c:pt>
                <c:pt idx="4">
                  <c:v>63.6</c:v>
                </c:pt>
                <c:pt idx="5">
                  <c:v>64.8</c:v>
                </c:pt>
                <c:pt idx="6">
                  <c:v>63.7</c:v>
                </c:pt>
                <c:pt idx="7">
                  <c:v>64.5</c:v>
                </c:pt>
                <c:pt idx="8">
                  <c:v>66</c:v>
                </c:pt>
                <c:pt idx="9">
                  <c:v>67.2</c:v>
                </c:pt>
                <c:pt idx="10">
                  <c:v>68.8</c:v>
                </c:pt>
                <c:pt idx="11">
                  <c:v>66.400000000000006</c:v>
                </c:pt>
                <c:pt idx="12">
                  <c:v>64.599999999999994</c:v>
                </c:pt>
                <c:pt idx="13">
                  <c:v>65.099999999999994</c:v>
                </c:pt>
              </c:numCache>
            </c:numRef>
          </c:val>
        </c:ser>
        <c:marker val="1"/>
        <c:axId val="75398144"/>
        <c:axId val="75408128"/>
      </c:lineChart>
      <c:catAx>
        <c:axId val="75398144"/>
        <c:scaling>
          <c:orientation val="minMax"/>
        </c:scaling>
        <c:axPos val="b"/>
        <c:majorTickMark val="none"/>
        <c:tickLblPos val="nextTo"/>
        <c:crossAx val="75408128"/>
        <c:crosses val="autoZero"/>
        <c:auto val="1"/>
        <c:lblAlgn val="ctr"/>
        <c:lblOffset val="100"/>
      </c:catAx>
      <c:valAx>
        <c:axId val="75408128"/>
        <c:scaling>
          <c:orientation val="minMax"/>
          <c:max val="80"/>
          <c:min val="50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75398144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b="1"/>
            </a:pPr>
            <a:endParaRPr lang="hu-HU"/>
          </a:p>
        </c:txPr>
      </c:legendEntry>
    </c:legend>
    <c:plotVisOnly val="1"/>
  </c:chart>
  <c:externalData r:id="rId1"/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0.8224</cdr:x>
      <cdr:y>0.18043</cdr:y>
    </cdr:from>
    <cdr:to>
      <cdr:x>0.86615</cdr:x>
      <cdr:y>0.27886</cdr:y>
    </cdr:to>
    <cdr:sp macro="" textlink="">
      <cdr:nvSpPr>
        <cdr:cNvPr id="2" name="Lefelé nyíl 1"/>
        <cdr:cNvSpPr/>
      </cdr:nvSpPr>
      <cdr:spPr>
        <a:xfrm xmlns:a="http://schemas.openxmlformats.org/drawingml/2006/main">
          <a:off x="6768000" y="792000"/>
          <a:ext cx="360040" cy="43204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F6FC6"/>
        </a:solidFill>
        <a:ln xmlns:a="http://schemas.openxmlformats.org/drawingml/2006/main" w="25400" cap="flat" cmpd="sng" algn="ctr">
          <a:solidFill>
            <a:srgbClr val="0F6FC6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0.2408</cdr:x>
      <cdr:y>0.36745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420491" cy="1103472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0.2415</cdr:x>
      <cdr:y>0.08671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414395" cy="24995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B5F6B-501E-4492-9E6F-12940CAC435B}" type="datetimeFigureOut">
              <a:rPr lang="hu-HU" smtClean="0"/>
              <a:pPr/>
              <a:t>2015.01.20.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DE661-5A85-47A8-8974-C58FD8CBF2B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0934B58C-9378-404D-BEFD-98847317FB7E}" type="slidenum">
              <a:rPr lang="hu-HU"/>
              <a:pPr defTabSz="912813"/>
              <a:t>17</a:t>
            </a:fld>
            <a:endParaRPr lang="hu-H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553D-3F90-4DB1-AF09-185912FB7A36}" type="datetimeFigureOut">
              <a:rPr lang="hu-HU" smtClean="0"/>
              <a:pPr/>
              <a:t>2015.01.20.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1F1-453F-4F33-BE21-B34C33AE6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553D-3F90-4DB1-AF09-185912FB7A36}" type="datetimeFigureOut">
              <a:rPr lang="hu-HU" smtClean="0"/>
              <a:pPr/>
              <a:t>2015.01.20.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1F1-453F-4F33-BE21-B34C33AE6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553D-3F90-4DB1-AF09-185912FB7A36}" type="datetimeFigureOut">
              <a:rPr lang="hu-HU" smtClean="0"/>
              <a:pPr/>
              <a:t>2015.01.20.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1F1-453F-4F33-BE21-B34C33AE6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553D-3F90-4DB1-AF09-185912FB7A36}" type="datetimeFigureOut">
              <a:rPr lang="hu-HU" smtClean="0"/>
              <a:pPr/>
              <a:t>2015.01.20.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1F1-453F-4F33-BE21-B34C33AE6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553D-3F90-4DB1-AF09-185912FB7A36}" type="datetimeFigureOut">
              <a:rPr lang="hu-HU" smtClean="0"/>
              <a:pPr/>
              <a:t>2015.01.20.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1F1-453F-4F33-BE21-B34C33AE6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553D-3F90-4DB1-AF09-185912FB7A36}" type="datetimeFigureOut">
              <a:rPr lang="hu-HU" smtClean="0"/>
              <a:pPr/>
              <a:t>2015.01.20.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1F1-453F-4F33-BE21-B34C33AE6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553D-3F90-4DB1-AF09-185912FB7A36}" type="datetimeFigureOut">
              <a:rPr lang="hu-HU" smtClean="0"/>
              <a:pPr/>
              <a:t>2015.01.20.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1F1-453F-4F33-BE21-B34C33AE6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553D-3F90-4DB1-AF09-185912FB7A36}" type="datetimeFigureOut">
              <a:rPr lang="hu-HU" smtClean="0"/>
              <a:pPr/>
              <a:t>2015.01.20.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1F1-453F-4F33-BE21-B34C33AE6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553D-3F90-4DB1-AF09-185912FB7A36}" type="datetimeFigureOut">
              <a:rPr lang="hu-HU" smtClean="0"/>
              <a:pPr/>
              <a:t>2015.01.20.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1F1-453F-4F33-BE21-B34C33AE6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553D-3F90-4DB1-AF09-185912FB7A36}" type="datetimeFigureOut">
              <a:rPr lang="hu-HU" smtClean="0"/>
              <a:pPr/>
              <a:t>2015.01.20.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C1F1-453F-4F33-BE21-B34C33AE65F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553D-3F90-4DB1-AF09-185912FB7A36}" type="datetimeFigureOut">
              <a:rPr lang="hu-HU" smtClean="0"/>
              <a:pPr/>
              <a:t>2015.01.20.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DBC1F1-453F-4F33-BE21-B34C33AE65F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CD553D-3F90-4DB1-AF09-185912FB7A36}" type="datetimeFigureOut">
              <a:rPr lang="hu-HU" smtClean="0"/>
              <a:pPr/>
              <a:t>2015.01.20.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DBC1F1-453F-4F33-BE21-B34C33AE65F4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javascript:void(0)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javascript:void(0)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6000" y="540000"/>
            <a:ext cx="8436960" cy="3294270"/>
          </a:xfrm>
        </p:spPr>
        <p:txBody>
          <a:bodyPr>
            <a:noAutofit/>
          </a:bodyPr>
          <a:lstStyle/>
          <a:p>
            <a:r>
              <a:rPr lang="hu-HU" sz="9600" dirty="0" smtClean="0"/>
              <a:t>Látlelet…</a:t>
            </a:r>
            <a:r>
              <a:rPr lang="hu-HU" sz="7200" dirty="0" smtClean="0"/>
              <a:t/>
            </a:r>
            <a:br>
              <a:rPr lang="hu-HU" sz="7200" dirty="0" smtClean="0"/>
            </a:br>
            <a:endParaRPr lang="hu-HU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148000" y="3924000"/>
            <a:ext cx="3888000" cy="1548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Csillag István</a:t>
            </a:r>
          </a:p>
          <a:p>
            <a:r>
              <a:rPr lang="hu-HU" sz="2400" dirty="0" smtClean="0"/>
              <a:t>.</a:t>
            </a:r>
          </a:p>
          <a:p>
            <a:endParaRPr lang="hu-H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000" y="4788000"/>
            <a:ext cx="1377696" cy="185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C:\Users\CSI\Pictures\előadások\puhakalaposo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95" y="251995"/>
            <a:ext cx="238887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504000" y="288000"/>
            <a:ext cx="2246681" cy="80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Folytatjuk…..</a:t>
            </a:r>
            <a:endParaRPr lang="en-US" sz="2800" dirty="0"/>
          </a:p>
        </p:txBody>
      </p:sp>
      <p:pic>
        <p:nvPicPr>
          <p:cNvPr id="8" name="Kép 7" descr="C:\Users\CSI\Pictures\előadások\2Putyin és Orbá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000" y="3996000"/>
            <a:ext cx="3471863" cy="263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C:\Users\CSI\Pictures\előadások\2_o_semjen_zsolt-MTI-N-Baranyi_Ildik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03" y="3492005"/>
            <a:ext cx="2148840" cy="142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68000"/>
            <a:ext cx="8229600" cy="1160784"/>
          </a:xfrm>
        </p:spPr>
        <p:txBody>
          <a:bodyPr>
            <a:normAutofit fontScale="90000"/>
          </a:bodyPr>
          <a:lstStyle/>
          <a:p>
            <a:r>
              <a:rPr lang="hu-HU" sz="4400" b="1" dirty="0" smtClean="0"/>
              <a:t>A mérlegkiigazítás miatt volt a négy év stagnálás</a:t>
            </a:r>
            <a:r>
              <a:rPr lang="hu-HU" sz="3100" b="1" dirty="0" smtClean="0"/>
              <a:t>?</a:t>
            </a:r>
            <a:br>
              <a:rPr lang="hu-HU" sz="3100" b="1" dirty="0" smtClean="0"/>
            </a:br>
            <a:r>
              <a:rPr lang="hu-HU" sz="3100" b="1" dirty="0" smtClean="0"/>
              <a:t>(hitel/betét arány a régióban, Forrás:MNB)</a:t>
            </a:r>
            <a:endParaRPr lang="hu-HU" sz="31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539552" y="191683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32400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Elvesztett tíz év (a felzárkózás..)</a:t>
            </a:r>
            <a:endParaRPr lang="hu-HU" dirty="0"/>
          </a:p>
        </p:txBody>
      </p:sp>
      <p:pic>
        <p:nvPicPr>
          <p:cNvPr id="4" name="Picture 3" descr="C:\Users\CSI\Downloads\chart (2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6000" y="792000"/>
            <a:ext cx="7162800" cy="5969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6000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dirty="0" smtClean="0"/>
              <a:t>A 95’-ös kiigazítás hatása 2005-től elillant</a:t>
            </a:r>
            <a:endParaRPr lang="hu-HU" sz="4000" dirty="0"/>
          </a:p>
        </p:txBody>
      </p:sp>
      <p:pic>
        <p:nvPicPr>
          <p:cNvPr id="1026" name="Picture 2" descr="C:\Users\CSI\Downloads\chart (6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0" y="1224000"/>
            <a:ext cx="6553200" cy="546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7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400" b="1" dirty="0" smtClean="0"/>
              <a:t>Az </a:t>
            </a:r>
            <a:r>
              <a:rPr lang="hu-HU" sz="4400" b="1" dirty="0" err="1" smtClean="0"/>
              <a:t>unortodox</a:t>
            </a:r>
            <a:r>
              <a:rPr lang="hu-HU" sz="4400" b="1" dirty="0" smtClean="0"/>
              <a:t> intézményi tényezők: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400" b="1" dirty="0" smtClean="0"/>
              <a:t>a </a:t>
            </a:r>
            <a:r>
              <a:rPr lang="hu-HU" sz="4400" b="1" dirty="0" err="1" smtClean="0"/>
              <a:t>jogbiztonytalanság</a:t>
            </a:r>
            <a:r>
              <a:rPr lang="hu-HU" sz="4400" b="1" dirty="0" smtClean="0"/>
              <a:t/>
            </a:r>
            <a:br>
              <a:rPr lang="hu-HU" sz="4400" b="1" dirty="0" smtClean="0"/>
            </a:br>
            <a:r>
              <a:rPr lang="hu-HU" sz="3600" b="1" dirty="0" smtClean="0"/>
              <a:t>(a „gránitszilárdságú” Law of </a:t>
            </a:r>
            <a:r>
              <a:rPr lang="hu-HU" sz="3600" b="1" dirty="0" err="1" smtClean="0"/>
              <a:t>Rule</a:t>
            </a:r>
            <a:r>
              <a:rPr lang="hu-HU" sz="3600" b="1" dirty="0" smtClean="0"/>
              <a:t>)</a:t>
            </a:r>
            <a:endParaRPr lang="hu-HU" sz="3600" dirty="0"/>
          </a:p>
        </p:txBody>
      </p:sp>
      <p:pic>
        <p:nvPicPr>
          <p:cNvPr id="2050" name="Picture 2" descr="C:\Users\CSI\Pictures\előadások\alaptörvény aszta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993" y="1944000"/>
            <a:ext cx="6960169" cy="4669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" y="540000"/>
            <a:ext cx="8880914" cy="1082384"/>
          </a:xfrm>
        </p:spPr>
        <p:txBody>
          <a:bodyPr>
            <a:normAutofit fontScale="90000"/>
          </a:bodyPr>
          <a:lstStyle/>
          <a:p>
            <a:r>
              <a:rPr lang="hu-HU" sz="4400" b="1" dirty="0" smtClean="0"/>
              <a:t>Az </a:t>
            </a:r>
            <a:r>
              <a:rPr lang="hu-HU" sz="4400" b="1" dirty="0" err="1" smtClean="0"/>
              <a:t>unortodox</a:t>
            </a:r>
            <a:r>
              <a:rPr lang="hu-HU" sz="4400" b="1" dirty="0" smtClean="0"/>
              <a:t> intézményi tényezők: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400" b="1" dirty="0" smtClean="0"/>
              <a:t>tulajdonbiztonság elvesztése</a:t>
            </a:r>
            <a:r>
              <a:rPr lang="hu-HU" sz="3100" b="1" dirty="0" smtClean="0"/>
              <a:t/>
            </a:r>
            <a:br>
              <a:rPr lang="hu-HU" sz="3100" b="1" dirty="0" smtClean="0"/>
            </a:br>
            <a:r>
              <a:rPr lang="hu-HU" sz="3100" b="1" dirty="0" smtClean="0"/>
              <a:t>monopólium építés+jogfosztás</a:t>
            </a:r>
            <a:endParaRPr lang="hu-HU" sz="3100" dirty="0"/>
          </a:p>
        </p:txBody>
      </p:sp>
      <p:pic>
        <p:nvPicPr>
          <p:cNvPr id="6" name="Tartalom helye 5" descr="C:\Users\CSI\Pictures\előadások\nemzeti dohánybol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000" y="2132856"/>
            <a:ext cx="6629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0" y="864000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b="1" dirty="0" smtClean="0"/>
              <a:t>Az </a:t>
            </a:r>
            <a:r>
              <a:rPr lang="hu-HU" sz="4000" b="1" dirty="0" err="1" smtClean="0"/>
              <a:t>unortodox</a:t>
            </a:r>
            <a:r>
              <a:rPr lang="hu-HU" sz="4000" b="1" dirty="0" smtClean="0"/>
              <a:t> intézményi tényezők:</a:t>
            </a:r>
            <a:br>
              <a:rPr lang="hu-HU" sz="4000" b="1" dirty="0" smtClean="0"/>
            </a:br>
            <a:r>
              <a:rPr lang="hu-HU" sz="4000" b="1" dirty="0" smtClean="0"/>
              <a:t>(szabályozólebontás= nem megszorítás….)</a:t>
            </a:r>
            <a:endParaRPr lang="hu-HU" sz="4000" dirty="0"/>
          </a:p>
        </p:txBody>
      </p:sp>
      <p:pic>
        <p:nvPicPr>
          <p:cNvPr id="3074" name="Picture 2" descr="C:\Users\CSI\Pictures\előadások\adoillszt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8352" y="2708920"/>
            <a:ext cx="1755648" cy="3971666"/>
          </a:xfrm>
          <a:prstGeom prst="rect">
            <a:avLst/>
          </a:prstGeom>
          <a:noFill/>
        </p:spPr>
      </p:pic>
      <p:pic>
        <p:nvPicPr>
          <p:cNvPr id="5" name="Kép 4" descr="Ez a két ábra mindent elárul a kormány gondolkodásáról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0" y="2160000"/>
            <a:ext cx="7482004" cy="46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CSI\Pictures\előadások\keresztény bo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000" y="504000"/>
            <a:ext cx="1527048" cy="2290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6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400" b="1" dirty="0" smtClean="0"/>
              <a:t>Az </a:t>
            </a:r>
            <a:r>
              <a:rPr lang="hu-HU" sz="4400" b="1" dirty="0" err="1" smtClean="0"/>
              <a:t>unortodox</a:t>
            </a:r>
            <a:r>
              <a:rPr lang="hu-HU" sz="4400" b="1" dirty="0" smtClean="0"/>
              <a:t> intézményi tényezők: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(Széchenyi eltakar…..)</a:t>
            </a:r>
            <a:endParaRPr lang="hu-HU" dirty="0"/>
          </a:p>
        </p:txBody>
      </p:sp>
      <p:pic>
        <p:nvPicPr>
          <p:cNvPr id="1026" name="Picture 2" descr="C:\Users\CSI\Pictures\előadások\jó zsebekben az orszá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0000" y="1872000"/>
            <a:ext cx="6515100" cy="4850130"/>
          </a:xfrm>
        </p:spPr>
      </p:pic>
      <p:sp>
        <p:nvSpPr>
          <p:cNvPr id="5" name="Lekerekített téglalap 4"/>
          <p:cNvSpPr/>
          <p:nvPr/>
        </p:nvSpPr>
        <p:spPr>
          <a:xfrm>
            <a:off x="5364000" y="6192000"/>
            <a:ext cx="2484000" cy="58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3636000" y="5076002"/>
            <a:ext cx="4112070" cy="636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1692000" y="2088000"/>
            <a:ext cx="5076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ím 42"/>
          <p:cNvSpPr>
            <a:spLocks noGrp="1"/>
          </p:cNvSpPr>
          <p:nvPr>
            <p:ph type="title"/>
          </p:nvPr>
        </p:nvSpPr>
        <p:spPr>
          <a:xfrm>
            <a:off x="457200" y="828000"/>
            <a:ext cx="68400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		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sz="2700" dirty="0" smtClean="0"/>
              <a:t>  </a:t>
            </a:r>
            <a:r>
              <a:rPr lang="hu-HU" sz="4400" b="1" dirty="0" smtClean="0"/>
              <a:t>a potenciális növekedés 2002 óta  négyévente  feleződik </a:t>
            </a:r>
            <a:r>
              <a:rPr lang="hu-HU" sz="4000" b="1" dirty="0" smtClean="0"/>
              <a:t> 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2700" dirty="0" smtClean="0"/>
              <a:t/>
            </a:r>
            <a:br>
              <a:rPr lang="hu-HU" sz="2700" dirty="0" smtClean="0"/>
            </a:br>
            <a:endParaRPr lang="hu-HU" sz="27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D283-A2A0-452C-9324-8A3D9B1E2F41}" type="slidenum">
              <a:rPr lang="hu-HU" smtClean="0"/>
              <a:pPr/>
              <a:t>17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876256" y="6021288"/>
            <a:ext cx="1242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i="1" dirty="0" smtClean="0">
                <a:solidFill>
                  <a:srgbClr val="663300"/>
                </a:solidFill>
                <a:latin typeface="Constantia" pitchFamily="18" charset="0"/>
              </a:rPr>
              <a:t>Forrás</a:t>
            </a:r>
            <a:r>
              <a:rPr lang="hu-HU" sz="1200" dirty="0" smtClean="0">
                <a:solidFill>
                  <a:srgbClr val="663300"/>
                </a:solidFill>
                <a:latin typeface="Constantia" pitchFamily="18" charset="0"/>
              </a:rPr>
              <a:t>: </a:t>
            </a:r>
            <a:r>
              <a:rPr lang="hu-HU" sz="1200" dirty="0" err="1" smtClean="0">
                <a:solidFill>
                  <a:srgbClr val="663300"/>
                </a:solidFill>
                <a:latin typeface="Constantia" pitchFamily="18" charset="0"/>
              </a:rPr>
              <a:t>Eurostat</a:t>
            </a:r>
            <a:endParaRPr lang="hu-HU" sz="1200" dirty="0">
              <a:solidFill>
                <a:srgbClr val="663300"/>
              </a:solidFill>
              <a:latin typeface="Constantia" pitchFamily="18" charset="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5614952" cy="34647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243013" y="5243513"/>
            <a:ext cx="2067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0,0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574800" y="5357812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1996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1243013" y="4814888"/>
            <a:ext cx="1715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1,0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1243013" y="4384676"/>
            <a:ext cx="1987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2,0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1243013" y="3927476"/>
            <a:ext cx="1923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3,0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243013" y="3525838"/>
            <a:ext cx="2051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4,0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1243013" y="3067051"/>
            <a:ext cx="1971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5,0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1243013" y="2636838"/>
            <a:ext cx="2067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6,0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1243013" y="2179638"/>
            <a:ext cx="1971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7,0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1243013" y="1806576"/>
            <a:ext cx="2067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8,0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2017713" y="5357813"/>
            <a:ext cx="2877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1997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2903538" y="5357813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1999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2460625" y="5357813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1998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3346450" y="5357813"/>
            <a:ext cx="3254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2000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3789363" y="5357813"/>
            <a:ext cx="2901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2001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4176713" y="5357813"/>
            <a:ext cx="3151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2002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4619625" y="5357813"/>
            <a:ext cx="31258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2003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5062538" y="5357813"/>
            <a:ext cx="3223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2004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5505450" y="5357813"/>
            <a:ext cx="3150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2005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5948363" y="5357813"/>
            <a:ext cx="3254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2006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6335713" y="5357813"/>
            <a:ext cx="31579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2007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6832600" y="5357813"/>
            <a:ext cx="3254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2008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204" name="Rectangle 28"/>
          <p:cNvSpPr>
            <a:spLocks noChangeArrowheads="1"/>
          </p:cNvSpPr>
          <p:nvPr/>
        </p:nvSpPr>
        <p:spPr bwMode="auto">
          <a:xfrm>
            <a:off x="7221538" y="5357813"/>
            <a:ext cx="3254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2009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7664450" y="5357813"/>
            <a:ext cx="2901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2010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pic>
        <p:nvPicPr>
          <p:cNvPr id="50206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5088" y="5773738"/>
            <a:ext cx="295275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7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5764213"/>
            <a:ext cx="3206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3300413" y="5724526"/>
            <a:ext cx="6199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Szlovákia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pic>
        <p:nvPicPr>
          <p:cNvPr id="50209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3213" y="5764213"/>
            <a:ext cx="3206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10" name="Rectangle 34"/>
          <p:cNvSpPr>
            <a:spLocks noChangeArrowheads="1"/>
          </p:cNvSpPr>
          <p:nvPr/>
        </p:nvSpPr>
        <p:spPr bwMode="auto">
          <a:xfrm>
            <a:off x="4518025" y="5724526"/>
            <a:ext cx="7582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Csehország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pic>
        <p:nvPicPr>
          <p:cNvPr id="50211" name="Picture 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0838" y="5764213"/>
            <a:ext cx="33178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12" name="Rectangle 36"/>
          <p:cNvSpPr>
            <a:spLocks noChangeArrowheads="1"/>
          </p:cNvSpPr>
          <p:nvPr/>
        </p:nvSpPr>
        <p:spPr bwMode="auto">
          <a:xfrm>
            <a:off x="1662545" y="5661248"/>
            <a:ext cx="1024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Régi tagállamok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213" name="Rectangle 37"/>
          <p:cNvSpPr>
            <a:spLocks noChangeArrowheads="1"/>
          </p:cNvSpPr>
          <p:nvPr/>
        </p:nvSpPr>
        <p:spPr bwMode="auto">
          <a:xfrm>
            <a:off x="5811838" y="5724526"/>
            <a:ext cx="9500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Lengyelország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214" name="Rectangle 38"/>
          <p:cNvSpPr>
            <a:spLocks noChangeArrowheads="1"/>
          </p:cNvSpPr>
          <p:nvPr/>
        </p:nvSpPr>
        <p:spPr bwMode="auto">
          <a:xfrm>
            <a:off x="7245350" y="5724526"/>
            <a:ext cx="9278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Magyarország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sp>
        <p:nvSpPr>
          <p:cNvPr id="50215" name="Rectangle 39"/>
          <p:cNvSpPr>
            <a:spLocks noChangeArrowheads="1"/>
          </p:cNvSpPr>
          <p:nvPr/>
        </p:nvSpPr>
        <p:spPr bwMode="auto">
          <a:xfrm rot="16200000">
            <a:off x="88353" y="3676393"/>
            <a:ext cx="20632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onstantia" pitchFamily="18" charset="0"/>
              </a:rPr>
              <a:t>Évenkénti változás százalékban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Constantia" pitchFamily="18" charset="0"/>
            </a:endParaRPr>
          </a:p>
        </p:txBody>
      </p:sp>
      <p:pic>
        <p:nvPicPr>
          <p:cNvPr id="50216" name="Picture 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5138" y="5773738"/>
            <a:ext cx="3698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Kép 40" descr="C:\Users\CSI\Pictures\előadások\orban-kovacs-mem-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92000" y="576000"/>
            <a:ext cx="2857500" cy="201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9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 </a:t>
            </a:r>
            <a:r>
              <a:rPr lang="hu-HU" sz="5400" b="1" dirty="0" smtClean="0"/>
              <a:t>a potenciális növekedés 2002 óta  négyévente  feleződik 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190" y="2123484"/>
            <a:ext cx="5247619" cy="323809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4000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dirty="0" smtClean="0"/>
              <a:t>Pedig egy Marshall segélynyi pénz állt a házhoz…</a:t>
            </a:r>
            <a:endParaRPr lang="hu-HU" sz="4000" dirty="0"/>
          </a:p>
        </p:txBody>
      </p:sp>
      <p:pic>
        <p:nvPicPr>
          <p:cNvPr id="1026" name="Picture 2" descr="C:\Users\CSI\Downloads\chart (5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000" y="1367999"/>
            <a:ext cx="6400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000" y="468000"/>
            <a:ext cx="8723376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Minden nagyon szép, minden nagyon jó, mindennel meg vagyunk….(????)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fundamentumok a csúcson!</a:t>
            </a:r>
          </a:p>
          <a:p>
            <a:pPr lvl="1"/>
            <a:r>
              <a:rPr lang="hu-HU" dirty="0" smtClean="0"/>
              <a:t>-GDP: 3,6% (2014.I-III.negyedév)KSH</a:t>
            </a:r>
          </a:p>
          <a:p>
            <a:pPr lvl="1"/>
            <a:r>
              <a:rPr lang="hu-HU" dirty="0" err="1" smtClean="0"/>
              <a:t>-Infláció</a:t>
            </a:r>
            <a:r>
              <a:rPr lang="hu-HU" dirty="0" smtClean="0"/>
              <a:t>:-0,2 (KSH)</a:t>
            </a:r>
          </a:p>
          <a:p>
            <a:pPr lvl="1"/>
            <a:r>
              <a:rPr lang="hu-HU" dirty="0" err="1" smtClean="0"/>
              <a:t>-Fizetési</a:t>
            </a:r>
            <a:r>
              <a:rPr lang="hu-HU" dirty="0" smtClean="0"/>
              <a:t> mérleg: 3% (GDP arányosan </a:t>
            </a:r>
            <a:r>
              <a:rPr lang="hu-HU" dirty="0" err="1" smtClean="0"/>
              <a:t>Eurostat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-Államháztartási</a:t>
            </a:r>
            <a:r>
              <a:rPr lang="hu-HU" dirty="0" smtClean="0"/>
              <a:t> hiány:2,6% (GDP arányosan 2014.III.n.)</a:t>
            </a:r>
          </a:p>
          <a:p>
            <a:pPr lvl="1"/>
            <a:r>
              <a:rPr lang="hu-HU" dirty="0" err="1" smtClean="0"/>
              <a:t>-Államadósság</a:t>
            </a:r>
            <a:r>
              <a:rPr lang="hu-HU" dirty="0" smtClean="0"/>
              <a:t>:83% (ÁKK. 2014.III.negyedév)</a:t>
            </a:r>
          </a:p>
          <a:p>
            <a:pPr lvl="1"/>
            <a:r>
              <a:rPr lang="hu-HU" dirty="0" err="1" smtClean="0"/>
              <a:t>-Foglalkoztatottság</a:t>
            </a:r>
            <a:r>
              <a:rPr lang="hu-HU" dirty="0" smtClean="0"/>
              <a:t>: 62,8% 2014.szep.-nov.(KSH)</a:t>
            </a:r>
          </a:p>
          <a:p>
            <a:pPr lvl="1"/>
            <a:r>
              <a:rPr lang="hu-HU" dirty="0" err="1" smtClean="0"/>
              <a:t>-Munkanélküliség</a:t>
            </a:r>
            <a:r>
              <a:rPr lang="hu-HU" dirty="0" smtClean="0"/>
              <a:t>:7,2% 2014.szept.-nov.(KSH)</a:t>
            </a:r>
          </a:p>
          <a:p>
            <a:r>
              <a:rPr lang="hu-HU" sz="3600" dirty="0" smtClean="0"/>
              <a:t>Megmozdult a tetszhalott ?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potenciális növekedés összetétele </a:t>
            </a:r>
            <a:r>
              <a:rPr lang="hu-HU" sz="2000" dirty="0" smtClean="0"/>
              <a:t>(forrás:</a:t>
            </a:r>
            <a:r>
              <a:rPr lang="hu-HU" sz="2000" dirty="0" err="1" smtClean="0"/>
              <a:t>Eurostat</a:t>
            </a:r>
            <a:r>
              <a:rPr lang="hu-HU" sz="2000" dirty="0" smtClean="0"/>
              <a:t>, EU Bizottság)</a:t>
            </a:r>
            <a:endParaRPr lang="hu-HU" sz="2000" dirty="0"/>
          </a:p>
        </p:txBody>
      </p:sp>
      <p:pic>
        <p:nvPicPr>
          <p:cNvPr id="4" name="Picture 2" descr="C:\Users\CSI\Documents\habilitáció\Ábrák\potenciáli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93" y="1296000"/>
            <a:ext cx="7184549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Következmény vagy ok?: alacsony beruházási ráta </a:t>
            </a:r>
            <a:r>
              <a:rPr lang="hu-HU" sz="2200" dirty="0" smtClean="0"/>
              <a:t>(Forrás:</a:t>
            </a:r>
            <a:r>
              <a:rPr lang="hu-HU" sz="2200" dirty="0" err="1" smtClean="0"/>
              <a:t>Eurostat</a:t>
            </a:r>
            <a:r>
              <a:rPr lang="hu-HU" sz="2200" dirty="0" smtClean="0"/>
              <a:t>)</a:t>
            </a:r>
            <a:endParaRPr lang="hu-HU" sz="2200" dirty="0"/>
          </a:p>
        </p:txBody>
      </p:sp>
      <p:graphicFrame>
        <p:nvGraphicFramePr>
          <p:cNvPr id="6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Következmény vagy ok?: alacsony munkatermelékenység</a:t>
            </a:r>
            <a:endParaRPr lang="hu-HU" sz="22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dirty="0" smtClean="0"/>
              <a:t>Következmény vagy ok?: alacsony a foglalkoztatottság</a:t>
            </a:r>
            <a:endParaRPr lang="hu-HU" sz="40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723376" cy="1257300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2010 - 2014 között +30 e. nőtt a foglalkoztatottak száma, de ez -100 ezerrel kisebb, mint a válság előt</a:t>
            </a:r>
            <a:r>
              <a:rPr lang="hu-HU" sz="3200" b="1" dirty="0" smtClean="0"/>
              <a:t>t</a:t>
            </a:r>
            <a:endParaRPr lang="hu-HU" sz="3200" b="1" dirty="0"/>
          </a:p>
        </p:txBody>
      </p:sp>
      <p:pic>
        <p:nvPicPr>
          <p:cNvPr id="4" name="Tartalom helye 3" descr="Mi az igazság a magyar foglalkoztatásról? (2.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00" y="1404000"/>
            <a:ext cx="8143492" cy="523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800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 trükk se segít….</a:t>
            </a:r>
            <a:endParaRPr lang="hu-HU" dirty="0"/>
          </a:p>
        </p:txBody>
      </p:sp>
      <p:pic>
        <p:nvPicPr>
          <p:cNvPr id="4" name="Tartalom helye 3" descr="C:\Users\CSI\Documents\Hitelpiaci anyagok\Költségvetés 2015\nagyadossag_1-2014120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00" y="1368000"/>
            <a:ext cx="8269584" cy="532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400" b="1" dirty="0" smtClean="0"/>
              <a:t>Semmi sem változott, csak rosszabb</a:t>
            </a:r>
            <a:endParaRPr lang="hu-HU" sz="4400" b="1" dirty="0"/>
          </a:p>
        </p:txBody>
      </p:sp>
      <p:pic>
        <p:nvPicPr>
          <p:cNvPr id="3074" name="Picture 2" descr="C:\Users\CSI\Downloads\chart (4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000" y="1368000"/>
            <a:ext cx="6400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900" b="1" dirty="0" smtClean="0"/>
              <a:t>Felzárkózás 1991 és 2013 között..</a:t>
            </a:r>
            <a:br>
              <a:rPr lang="hu-HU" sz="4900" b="1" dirty="0" smtClean="0"/>
            </a:br>
            <a:r>
              <a:rPr lang="hu-HU" sz="4000" dirty="0" smtClean="0"/>
              <a:t>(</a:t>
            </a:r>
            <a:r>
              <a:rPr lang="hu-HU" sz="4000" dirty="0" err="1" smtClean="0"/>
              <a:t>Oblath</a:t>
            </a:r>
            <a:r>
              <a:rPr lang="hu-HU" sz="4000" dirty="0" smtClean="0"/>
              <a:t> Gábor számításai)</a:t>
            </a:r>
            <a:endParaRPr lang="hu-HU" sz="4000" dirty="0"/>
          </a:p>
        </p:txBody>
      </p:sp>
      <p:pic>
        <p:nvPicPr>
          <p:cNvPr id="4" name="Tartalom helye 3" descr="Felzárkózunk vagy lemaradunk? - Így teljesít Magyarorszá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0" y="3312000"/>
            <a:ext cx="9036677" cy="281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88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 távolság sem csökkent…..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100" dirty="0" smtClean="0"/>
              <a:t>(Forrás: Mihályi P.:Utolérési kísérletek Magyarországon)</a:t>
            </a:r>
            <a:endParaRPr lang="hu-HU" sz="3100" dirty="0"/>
          </a:p>
        </p:txBody>
      </p:sp>
      <p:pic>
        <p:nvPicPr>
          <p:cNvPr id="3074" name="Picture 2" descr="C:\Users\CSI\Pictures\előadások\GDP hosszú táv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0" y="1844824"/>
            <a:ext cx="7831829" cy="4704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68000"/>
            <a:ext cx="8229600" cy="1476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Visszazökkentünk a trendvonalra</a:t>
            </a:r>
            <a:br>
              <a:rPr lang="hu-HU" b="1" dirty="0" smtClean="0"/>
            </a:br>
            <a:r>
              <a:rPr lang="hu-HU" sz="3600" dirty="0" smtClean="0"/>
              <a:t>(</a:t>
            </a:r>
            <a:r>
              <a:rPr lang="hu-HU" sz="3100" dirty="0" smtClean="0"/>
              <a:t>Forrás: Mihályi P.:Utolérési kísérletek Magyarországon)</a:t>
            </a:r>
            <a:endParaRPr lang="hu-HU" sz="3100" dirty="0"/>
          </a:p>
        </p:txBody>
      </p:sp>
      <p:pic>
        <p:nvPicPr>
          <p:cNvPr id="2050" name="Picture 2" descr="C:\Users\CSI\Pictures\előadások\Mihályi hossz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00" y="1944000"/>
            <a:ext cx="7826723" cy="4771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2000"/>
            <a:ext cx="8229600" cy="1143000"/>
          </a:xfrm>
        </p:spPr>
        <p:txBody>
          <a:bodyPr/>
          <a:lstStyle/>
          <a:p>
            <a:r>
              <a:rPr lang="hu-HU" b="1" dirty="0" smtClean="0"/>
              <a:t>Egy évnyi felvillanás okai</a:t>
            </a:r>
            <a:r>
              <a:rPr lang="hu-HU" dirty="0" smtClean="0"/>
              <a:t>….</a:t>
            </a:r>
            <a:endParaRPr lang="hu-HU" dirty="0"/>
          </a:p>
        </p:txBody>
      </p:sp>
      <p:pic>
        <p:nvPicPr>
          <p:cNvPr id="4" name="Tartalom helye 3" descr="Se puma, se tigris: itt a pannon kengu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00" y="1260000"/>
            <a:ext cx="7976147" cy="543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2000"/>
            <a:ext cx="8229600" cy="1143000"/>
          </a:xfrm>
        </p:spPr>
        <p:txBody>
          <a:bodyPr/>
          <a:lstStyle/>
          <a:p>
            <a:r>
              <a:rPr lang="hu-HU" dirty="0" smtClean="0"/>
              <a:t>Ami senkit sem érdekel…</a:t>
            </a:r>
            <a:endParaRPr lang="hu-HU" dirty="0"/>
          </a:p>
        </p:txBody>
      </p:sp>
      <p:pic>
        <p:nvPicPr>
          <p:cNvPr id="2050" name="Picture 2" descr="C:\Users\CSI\Downloads\chart (3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000" y="1296000"/>
            <a:ext cx="6553200" cy="5461000"/>
          </a:xfrm>
          <a:prstGeom prst="rect">
            <a:avLst/>
          </a:prstGeom>
          <a:noFill/>
        </p:spPr>
      </p:pic>
      <p:pic>
        <p:nvPicPr>
          <p:cNvPr id="4" name="Picture 2" descr="https://encrypted-tbn2.gstatic.com/images?q=tbn:ANd9GcSA222RxYmIG3GRWIbj6DzlzH1ttPvfZahM8jyHkx_q0Xbu2vRt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00" y="36000"/>
            <a:ext cx="2417445" cy="1534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44000"/>
            <a:ext cx="8229600" cy="1143000"/>
          </a:xfrm>
        </p:spPr>
        <p:txBody>
          <a:bodyPr/>
          <a:lstStyle/>
          <a:p>
            <a:r>
              <a:rPr lang="hu-HU" dirty="0" smtClean="0"/>
              <a:t>Ami senkit sem érdekel…</a:t>
            </a:r>
            <a:endParaRPr lang="hu-HU" dirty="0"/>
          </a:p>
        </p:txBody>
      </p:sp>
      <p:pic>
        <p:nvPicPr>
          <p:cNvPr id="4" name="Tartalom helye 3" descr="realjov_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0" y="1260000"/>
            <a:ext cx="7243345" cy="463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23060"/>
          </a:xfrm>
        </p:spPr>
        <p:txBody>
          <a:bodyPr>
            <a:noAutofit/>
          </a:bodyPr>
          <a:lstStyle/>
          <a:p>
            <a:r>
              <a:rPr lang="hu-HU" sz="3600" b="1" dirty="0" smtClean="0"/>
              <a:t>Egy évnyi felvillanás okai: a reálbér növekedése,</a:t>
            </a:r>
            <a:br>
              <a:rPr lang="hu-HU" sz="3600" b="1" dirty="0" smtClean="0"/>
            </a:br>
            <a:r>
              <a:rPr lang="hu-HU" sz="3600" dirty="0" smtClean="0"/>
              <a:t> </a:t>
            </a:r>
            <a:r>
              <a:rPr lang="hu-HU" sz="2000" dirty="0" smtClean="0"/>
              <a:t>valamint a kiadott új lakásépítési engedélyek száma  (forrás:MNB)</a:t>
            </a:r>
            <a:endParaRPr lang="hu-HU" sz="2000" dirty="0"/>
          </a:p>
        </p:txBody>
      </p:sp>
      <p:graphicFrame>
        <p:nvGraphicFramePr>
          <p:cNvPr id="10" name="Chart 1"/>
          <p:cNvGraphicFramePr>
            <a:graphicFrameLocks noGrp="1"/>
          </p:cNvGraphicFramePr>
          <p:nvPr>
            <p:ph idx="1"/>
          </p:nvPr>
        </p:nvGraphicFramePr>
        <p:xfrm>
          <a:off x="467544" y="24685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3" descr="C:\Users\CSI\Pictures\előadások\Magyarország jobban teljesí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000" y="2628000"/>
            <a:ext cx="866775" cy="566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000" b="1" dirty="0" smtClean="0"/>
              <a:t>Egy évnyi felvillanás okai: a vállalati és a KKV hitelezés újra nő. </a:t>
            </a:r>
            <a:r>
              <a:rPr lang="hu-HU" sz="2700" b="1" dirty="0" smtClean="0"/>
              <a:t>(éves növekedési ütem</a:t>
            </a:r>
            <a:r>
              <a:rPr lang="hu-HU" sz="2700" b="1" i="1" dirty="0" smtClean="0"/>
              <a:t> %-</a:t>
            </a:r>
            <a:r>
              <a:rPr lang="hu-HU" sz="2700" b="1" dirty="0" smtClean="0"/>
              <a:t>ban;Forrás:MNB</a:t>
            </a:r>
            <a:r>
              <a:rPr lang="hu-HU" sz="3100" b="1" dirty="0" smtClean="0"/>
              <a:t>)</a:t>
            </a:r>
            <a:endParaRPr lang="hu-HU" sz="3100" dirty="0"/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ph idx="1"/>
          </p:nvPr>
        </p:nvGraphicFramePr>
        <p:xfrm>
          <a:off x="457200" y="2735263"/>
          <a:ext cx="7407275" cy="395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Kép 8" descr="C:\Users\CSI\Pictures\előadások\hitel ninc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000" y="1404000"/>
            <a:ext cx="1219200" cy="15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C:\Users\CSI\Pictures\előadások\hétfőnzárva_201309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00" y="1412776"/>
            <a:ext cx="2520188" cy="132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C:\Users\CSI\Pictures\előadások\zárt üzle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2000" y="1440001"/>
            <a:ext cx="2304000" cy="13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Kakukktojás, vagy „elrugaszkodás”?</a:t>
            </a:r>
            <a:endParaRPr lang="hu-HU" dirty="0"/>
          </a:p>
        </p:txBody>
      </p:sp>
      <p:pic>
        <p:nvPicPr>
          <p:cNvPr id="4" name="Tartalom helye 3" descr="Se puma, se tigris: itt a pannon kengu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0" y="1476000"/>
            <a:ext cx="7884000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elé nyíl 4"/>
          <p:cNvSpPr/>
          <p:nvPr/>
        </p:nvSpPr>
        <p:spPr>
          <a:xfrm>
            <a:off x="8028384" y="2132856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2" descr="C:\Users\CSI\Pictures\előadások\Magyarország jobban teljesí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000" y="1332000"/>
            <a:ext cx="1213485" cy="793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Tervek, álmok, várakozások</a:t>
            </a:r>
            <a:br>
              <a:rPr lang="hu-HU" dirty="0" smtClean="0"/>
            </a:br>
            <a:r>
              <a:rPr lang="hu-HU" sz="3600" dirty="0" smtClean="0"/>
              <a:t>(</a:t>
            </a:r>
            <a:r>
              <a:rPr lang="hu-HU" sz="3600" dirty="0" err="1" smtClean="0"/>
              <a:t>Merryl</a:t>
            </a:r>
            <a:r>
              <a:rPr lang="hu-HU" sz="3600" dirty="0" smtClean="0"/>
              <a:t> </a:t>
            </a:r>
            <a:r>
              <a:rPr lang="hu-HU" sz="3600" dirty="0" err="1" smtClean="0"/>
              <a:t>Linch</a:t>
            </a:r>
            <a:r>
              <a:rPr lang="hu-HU" sz="3600" dirty="0" smtClean="0"/>
              <a:t>,OECD,EU)</a:t>
            </a:r>
            <a:endParaRPr lang="hu-HU" sz="3600" dirty="0"/>
          </a:p>
        </p:txBody>
      </p:sp>
      <p:pic>
        <p:nvPicPr>
          <p:cNvPr id="4099" name="Picture 3" descr="C:\Users\CSI\Pictures\előadások\Magyarország jobban teljesí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000" y="4968000"/>
            <a:ext cx="2154555" cy="1408748"/>
          </a:xfrm>
          <a:prstGeom prst="rect">
            <a:avLst/>
          </a:prstGeom>
          <a:noFill/>
        </p:spPr>
      </p:pic>
      <p:pic>
        <p:nvPicPr>
          <p:cNvPr id="4101" name="Picture 5" descr="C:\Users\CSI\Pictures\előadások\EU előrejelzé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000" y="1368000"/>
            <a:ext cx="4295775" cy="3124200"/>
          </a:xfrm>
          <a:prstGeom prst="rect">
            <a:avLst/>
          </a:prstGeom>
          <a:noFill/>
        </p:spPr>
      </p:pic>
      <p:pic>
        <p:nvPicPr>
          <p:cNvPr id="6" name="Kép 5" descr="Hamarosan jöhet Magyarország felminősíté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12000"/>
            <a:ext cx="3800000" cy="39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CSI\Pictures\előadások\OECD előrejelzés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00" y="4392000"/>
            <a:ext cx="3977640" cy="2416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400" b="1" dirty="0" smtClean="0"/>
              <a:t>A válság utáni kilábalás késik..</a:t>
            </a:r>
            <a:br>
              <a:rPr lang="hu-HU" sz="4400" b="1" dirty="0" smtClean="0"/>
            </a:br>
            <a:r>
              <a:rPr lang="hu-HU" sz="4400" b="1" dirty="0" smtClean="0"/>
              <a:t> </a:t>
            </a:r>
            <a:r>
              <a:rPr lang="hu-HU" sz="3100" b="1" dirty="0" smtClean="0"/>
              <a:t>(a válság előtti :2008. IV negyedévéhez képest= 0)</a:t>
            </a:r>
            <a:endParaRPr lang="hu-HU" sz="3100" b="1" dirty="0"/>
          </a:p>
        </p:txBody>
      </p:sp>
      <p:pic>
        <p:nvPicPr>
          <p:cNvPr id="4" name="Picture 2" descr="C:\Users\CSI\Downloads\hol_tartunk_a_valsagban_a_magyar_es_a_nemet_gazdasag_osszehasonlitas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00" y="1404000"/>
            <a:ext cx="6857143" cy="457142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5256000" y="5976000"/>
            <a:ext cx="384048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600" dirty="0" smtClean="0">
                <a:latin typeface="+mj-lt"/>
              </a:rPr>
              <a:t>A </a:t>
            </a:r>
            <a:r>
              <a:rPr lang="hu-HU" sz="1600" dirty="0" err="1" smtClean="0">
                <a:latin typeface="+mj-lt"/>
              </a:rPr>
              <a:t>GVI-t</a:t>
            </a:r>
            <a:r>
              <a:rPr lang="hu-HU" sz="1600" dirty="0" smtClean="0">
                <a:latin typeface="+mj-lt"/>
              </a:rPr>
              <a:t> </a:t>
            </a:r>
            <a:r>
              <a:rPr lang="hu-HU" sz="1600" dirty="0" err="1" smtClean="0">
                <a:latin typeface="+mj-lt"/>
              </a:rPr>
              <a:t>a</a:t>
            </a:r>
            <a:r>
              <a:rPr lang="en-US" sz="1600" dirty="0" smtClean="0">
                <a:latin typeface="+mj-lt"/>
              </a:rPr>
              <a:t>The National Institute of Economic and Social Research (NIESR) </a:t>
            </a:r>
            <a:r>
              <a:rPr lang="en-US" sz="1600" dirty="0" err="1" smtClean="0">
                <a:latin typeface="+mj-lt"/>
              </a:rPr>
              <a:t>honlapja</a:t>
            </a:r>
            <a:r>
              <a:rPr lang="en-US" sz="1600" dirty="0" smtClean="0">
                <a:latin typeface="+mj-lt"/>
              </a:rPr>
              <a:t> (www.niesr.ac.uk)</a:t>
            </a:r>
            <a:r>
              <a:rPr lang="en-US" dirty="0" smtClean="0"/>
              <a:t> </a:t>
            </a:r>
            <a:r>
              <a:rPr lang="hu-HU" dirty="0" smtClean="0"/>
              <a:t>inspirálta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A mérlegkiigazítás miatt volt a négy év stagnálás?</a:t>
            </a:r>
            <a:endParaRPr lang="hu-HU" sz="3600" b="1" dirty="0"/>
          </a:p>
        </p:txBody>
      </p:sp>
      <p:pic>
        <p:nvPicPr>
          <p:cNvPr id="4" name="Tartalom helye 3" descr="http://mork.galamuscsoport.hu/Scopes/galamuscsoport/var/improxy/OrigPicture/2000_i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1332000"/>
            <a:ext cx="77152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523</TotalTime>
  <Words>383</Words>
  <Application>Microsoft Office PowerPoint</Application>
  <PresentationFormat>Diavetítés a képernyőre (4:3 oldalarány)</PresentationFormat>
  <Paragraphs>86</Paragraphs>
  <Slides>31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Áramlás</vt:lpstr>
      <vt:lpstr>Látlelet… </vt:lpstr>
      <vt:lpstr>Minden nagyon szép, minden nagyon jó, mindennel meg vagyunk….(????)</vt:lpstr>
      <vt:lpstr>Egy évnyi felvillanás okai….</vt:lpstr>
      <vt:lpstr>Egy évnyi felvillanás okai: a reálbér növekedése,  valamint a kiadott új lakásépítési engedélyek száma  (forrás:MNB)</vt:lpstr>
      <vt:lpstr>Egy évnyi felvillanás okai: a vállalati és a KKV hitelezés újra nő. (éves növekedési ütem %-ban;Forrás:MNB)</vt:lpstr>
      <vt:lpstr>Kakukktojás, vagy „elrugaszkodás”?</vt:lpstr>
      <vt:lpstr>Tervek, álmok, várakozások (Merryl Linch,OECD,EU)</vt:lpstr>
      <vt:lpstr>A válság utáni kilábalás késik..  (a válság előtti :2008. IV negyedévéhez képest= 0)</vt:lpstr>
      <vt:lpstr>A mérlegkiigazítás miatt volt a négy év stagnálás?</vt:lpstr>
      <vt:lpstr>A mérlegkiigazítás miatt volt a négy év stagnálás? (hitel/betét arány a régióban, Forrás:MNB)</vt:lpstr>
      <vt:lpstr>Elvesztett tíz év (a felzárkózás..)</vt:lpstr>
      <vt:lpstr>A 95’-ös kiigazítás hatása 2005-től elillant</vt:lpstr>
      <vt:lpstr>Az unortodox intézményi tényezők: a jogbiztonytalanság (a „gránitszilárdságú” Law of Rule)</vt:lpstr>
      <vt:lpstr>Az unortodox intézményi tényezők: tulajdonbiztonság elvesztése monopólium építés+jogfosztás</vt:lpstr>
      <vt:lpstr>Az unortodox intézményi tényezők: (szabályozólebontás= nem megszorítás….)</vt:lpstr>
      <vt:lpstr>Az unortodox intézményi tényezők: (Széchenyi eltakar…..)</vt:lpstr>
      <vt:lpstr>      a potenciális növekedés 2002 óta  négyévente  feleződik    </vt:lpstr>
      <vt:lpstr> a potenciális növekedés 2002 óta  négyévente  feleződik </vt:lpstr>
      <vt:lpstr>Pedig egy Marshall segélynyi pénz állt a házhoz…</vt:lpstr>
      <vt:lpstr>A potenciális növekedés összetétele (forrás:Eurostat, EU Bizottság)</vt:lpstr>
      <vt:lpstr>Következmény vagy ok?: alacsony beruházási ráta (Forrás:Eurostat)</vt:lpstr>
      <vt:lpstr>Következmény vagy ok?: alacsony munkatermelékenység</vt:lpstr>
      <vt:lpstr>Következmény vagy ok?: alacsony a foglalkoztatottság</vt:lpstr>
      <vt:lpstr>2010 - 2014 között +30 e. nőtt a foglalkoztatottak száma, de ez -100 ezerrel kisebb, mint a válság előtt</vt:lpstr>
      <vt:lpstr>A trükk se segít….</vt:lpstr>
      <vt:lpstr>Semmi sem változott, csak rosszabb</vt:lpstr>
      <vt:lpstr>Felzárkózás 1991 és 2013 között.. (Oblath Gábor számításai)</vt:lpstr>
      <vt:lpstr>A távolság sem csökkent….. (Forrás: Mihályi P.:Utolérési kísérletek Magyarországon)</vt:lpstr>
      <vt:lpstr>Visszazökkentünk a trendvonalra (Forrás: Mihályi P.:Utolérési kísérletek Magyarországon)</vt:lpstr>
      <vt:lpstr>Ami senkit sem érdekel…</vt:lpstr>
      <vt:lpstr>Ami senkit sem érdekel…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CSI</dc:creator>
  <cp:lastModifiedBy>Republikon Intézet</cp:lastModifiedBy>
  <cp:revision>61</cp:revision>
  <dcterms:created xsi:type="dcterms:W3CDTF">2015-01-01T17:50:51Z</dcterms:created>
  <dcterms:modified xsi:type="dcterms:W3CDTF">2015-01-20T08:47:10Z</dcterms:modified>
</cp:coreProperties>
</file>